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sldIdLst>
    <p:sldId id="297" r:id="rId3"/>
    <p:sldId id="258" r:id="rId5"/>
    <p:sldId id="259" r:id="rId6"/>
    <p:sldId id="321" r:id="rId7"/>
    <p:sldId id="260" r:id="rId8"/>
    <p:sldId id="322" r:id="rId9"/>
    <p:sldId id="332" r:id="rId10"/>
    <p:sldId id="324" r:id="rId11"/>
    <p:sldId id="325" r:id="rId12"/>
    <p:sldId id="291" r:id="rId13"/>
    <p:sldId id="299" r:id="rId14"/>
    <p:sldId id="326" r:id="rId15"/>
    <p:sldId id="302" r:id="rId16"/>
    <p:sldId id="328" r:id="rId17"/>
    <p:sldId id="333" r:id="rId18"/>
    <p:sldId id="316" r:id="rId19"/>
    <p:sldId id="303" r:id="rId20"/>
    <p:sldId id="329" r:id="rId21"/>
    <p:sldId id="331" r:id="rId22"/>
  </p:sldIdLst>
  <p:sldSz cx="9144000" cy="5143500" type="screen16x9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62" userDrawn="1">
          <p15:clr>
            <a:srgbClr val="A4A3A4"/>
          </p15:clr>
        </p15:guide>
        <p15:guide id="2" pos="28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F70"/>
    <a:srgbClr val="414455"/>
    <a:srgbClr val="568D11"/>
    <a:srgbClr val="70BA16"/>
    <a:srgbClr val="82D81A"/>
    <a:srgbClr val="61A113"/>
    <a:srgbClr val="1A74CC"/>
    <a:srgbClr val="E09320"/>
    <a:srgbClr val="4A99E8"/>
    <a:srgbClr val="1E80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18" autoAdjust="0"/>
    <p:restoredTop sz="94660"/>
  </p:normalViewPr>
  <p:slideViewPr>
    <p:cSldViewPr showGuides="1">
      <p:cViewPr varScale="1">
        <p:scale>
          <a:sx n="124" d="100"/>
          <a:sy n="124" d="100"/>
        </p:scale>
        <p:origin x="560" y="60"/>
      </p:cViewPr>
      <p:guideLst>
        <p:guide orient="horz" pos="1662"/>
        <p:guide pos="28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gs" Target="tags/tag6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5C004-A9D4-4858-99EC-F4CCE56E2F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Sp="0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1" y="-20538"/>
            <a:ext cx="1704311" cy="72008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6477501" y="175741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课题综述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8564755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832900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809773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7861977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7626222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7384121" y="258402"/>
            <a:ext cx="183709" cy="13778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52.xml"/><Relationship Id="rId8" Type="http://schemas.openxmlformats.org/officeDocument/2006/relationships/tags" Target="../tags/tag51.xml"/><Relationship Id="rId7" Type="http://schemas.openxmlformats.org/officeDocument/2006/relationships/tags" Target="../tags/tag50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2" Type="http://schemas.openxmlformats.org/officeDocument/2006/relationships/notesSlide" Target="../notesSlides/notesSlide11.xml"/><Relationship Id="rId11" Type="http://schemas.openxmlformats.org/officeDocument/2006/relationships/slideLayout" Target="../slideLayouts/slideLayout12.xml"/><Relationship Id="rId10" Type="http://schemas.openxmlformats.org/officeDocument/2006/relationships/tags" Target="../tags/tag53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image" Target="../media/image6.png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1" Type="http://schemas.openxmlformats.org/officeDocument/2006/relationships/notesSlide" Target="../notesSlides/notesSlide13.xml"/><Relationship Id="rId10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8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60.xm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2" Type="http://schemas.openxmlformats.org/officeDocument/2006/relationships/notesSlide" Target="../notesSlides/notesSlide2.xml"/><Relationship Id="rId21" Type="http://schemas.openxmlformats.org/officeDocument/2006/relationships/slideLayout" Target="../slideLayouts/slideLayout12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4" Type="http://schemas.openxmlformats.org/officeDocument/2006/relationships/notesSlide" Target="../notesSlides/notesSlide4.xml"/><Relationship Id="rId23" Type="http://schemas.openxmlformats.org/officeDocument/2006/relationships/slideLayout" Target="../slideLayouts/slideLayout12.xml"/><Relationship Id="rId22" Type="http://schemas.openxmlformats.org/officeDocument/2006/relationships/tags" Target="../tags/tag41.xml"/><Relationship Id="rId21" Type="http://schemas.openxmlformats.org/officeDocument/2006/relationships/tags" Target="../tags/tag40.xml"/><Relationship Id="rId20" Type="http://schemas.openxmlformats.org/officeDocument/2006/relationships/image" Target="../media/image4.png"/><Relationship Id="rId2" Type="http://schemas.openxmlformats.org/officeDocument/2006/relationships/tags" Target="../tags/tag22.xml"/><Relationship Id="rId19" Type="http://schemas.openxmlformats.org/officeDocument/2006/relationships/tags" Target="../tags/tag39.xml"/><Relationship Id="rId18" Type="http://schemas.openxmlformats.org/officeDocument/2006/relationships/tags" Target="../tags/tag38.xml"/><Relationship Id="rId17" Type="http://schemas.openxmlformats.org/officeDocument/2006/relationships/tags" Target="../tags/tag37.xml"/><Relationship Id="rId16" Type="http://schemas.openxmlformats.org/officeDocument/2006/relationships/tags" Target="../tags/tag36.xml"/><Relationship Id="rId15" Type="http://schemas.openxmlformats.org/officeDocument/2006/relationships/tags" Target="../tags/tag35.xml"/><Relationship Id="rId14" Type="http://schemas.openxmlformats.org/officeDocument/2006/relationships/tags" Target="../tags/tag34.xml"/><Relationship Id="rId13" Type="http://schemas.openxmlformats.org/officeDocument/2006/relationships/tags" Target="../tags/tag33.xml"/><Relationship Id="rId12" Type="http://schemas.openxmlformats.org/officeDocument/2006/relationships/tags" Target="../tags/tag32.xml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tags" Target="../tags/tag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3" y="156096"/>
            <a:ext cx="1002723" cy="798836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1514783" y="2427734"/>
            <a:ext cx="6258450" cy="4385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Qwen2.5-1.5B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的儿科领域大模型微调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等腰三角形 26"/>
          <p:cNvSpPr/>
          <p:nvPr/>
        </p:nvSpPr>
        <p:spPr>
          <a:xfrm>
            <a:off x="1115616" y="4011910"/>
            <a:ext cx="851351" cy="506643"/>
          </a:xfrm>
          <a:custGeom>
            <a:avLst/>
            <a:gdLst>
              <a:gd name="connsiteX0" fmla="*/ 0 w 1203469"/>
              <a:gd name="connsiteY0" fmla="*/ 1037474 h 1037474"/>
              <a:gd name="connsiteX1" fmla="*/ 601735 w 1203469"/>
              <a:gd name="connsiteY1" fmla="*/ 0 h 1037474"/>
              <a:gd name="connsiteX2" fmla="*/ 1203469 w 1203469"/>
              <a:gd name="connsiteY2" fmla="*/ 1037474 h 1037474"/>
              <a:gd name="connsiteX3" fmla="*/ 0 w 1203469"/>
              <a:gd name="connsiteY3" fmla="*/ 1037474 h 1037474"/>
              <a:gd name="connsiteX0-1" fmla="*/ 0 w 1736869"/>
              <a:gd name="connsiteY0-2" fmla="*/ 1037474 h 1037474"/>
              <a:gd name="connsiteX1-3" fmla="*/ 601735 w 1736869"/>
              <a:gd name="connsiteY1-4" fmla="*/ 0 h 1037474"/>
              <a:gd name="connsiteX2-5" fmla="*/ 1736869 w 1736869"/>
              <a:gd name="connsiteY2-6" fmla="*/ 294524 h 1037474"/>
              <a:gd name="connsiteX3-7" fmla="*/ 0 w 1736869"/>
              <a:gd name="connsiteY3-8" fmla="*/ 1037474 h 1037474"/>
              <a:gd name="connsiteX0-9" fmla="*/ 369815 w 1135134"/>
              <a:gd name="connsiteY0-10" fmla="*/ 675524 h 675524"/>
              <a:gd name="connsiteX1-11" fmla="*/ 0 w 1135134"/>
              <a:gd name="connsiteY1-12" fmla="*/ 0 h 675524"/>
              <a:gd name="connsiteX2-13" fmla="*/ 1135134 w 1135134"/>
              <a:gd name="connsiteY2-14" fmla="*/ 294524 h 675524"/>
              <a:gd name="connsiteX3-15" fmla="*/ 369815 w 1135134"/>
              <a:gd name="connsiteY3-16" fmla="*/ 675524 h 6755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35134" h="675524">
                <a:moveTo>
                  <a:pt x="369815" y="675524"/>
                </a:moveTo>
                <a:lnTo>
                  <a:pt x="0" y="0"/>
                </a:lnTo>
                <a:lnTo>
                  <a:pt x="1135134" y="294524"/>
                </a:lnTo>
                <a:lnTo>
                  <a:pt x="369815" y="6755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5" name="等腰三角形 26"/>
          <p:cNvSpPr/>
          <p:nvPr/>
        </p:nvSpPr>
        <p:spPr>
          <a:xfrm rot="5400000">
            <a:off x="265949" y="3103290"/>
            <a:ext cx="531270" cy="601918"/>
          </a:xfrm>
          <a:custGeom>
            <a:avLst/>
            <a:gdLst>
              <a:gd name="connsiteX0" fmla="*/ 0 w 1203469"/>
              <a:gd name="connsiteY0" fmla="*/ 1037474 h 1037474"/>
              <a:gd name="connsiteX1" fmla="*/ 601735 w 1203469"/>
              <a:gd name="connsiteY1" fmla="*/ 0 h 1037474"/>
              <a:gd name="connsiteX2" fmla="*/ 1203469 w 1203469"/>
              <a:gd name="connsiteY2" fmla="*/ 1037474 h 1037474"/>
              <a:gd name="connsiteX3" fmla="*/ 0 w 1203469"/>
              <a:gd name="connsiteY3" fmla="*/ 1037474 h 1037474"/>
              <a:gd name="connsiteX0-1" fmla="*/ 0 w 1736869"/>
              <a:gd name="connsiteY0-2" fmla="*/ 1037474 h 1037474"/>
              <a:gd name="connsiteX1-3" fmla="*/ 601735 w 1736869"/>
              <a:gd name="connsiteY1-4" fmla="*/ 0 h 1037474"/>
              <a:gd name="connsiteX2-5" fmla="*/ 1736869 w 1736869"/>
              <a:gd name="connsiteY2-6" fmla="*/ 294524 h 1037474"/>
              <a:gd name="connsiteX3-7" fmla="*/ 0 w 1736869"/>
              <a:gd name="connsiteY3-8" fmla="*/ 1037474 h 1037474"/>
              <a:gd name="connsiteX0-9" fmla="*/ 369815 w 1135134"/>
              <a:gd name="connsiteY0-10" fmla="*/ 675524 h 675524"/>
              <a:gd name="connsiteX1-11" fmla="*/ 0 w 1135134"/>
              <a:gd name="connsiteY1-12" fmla="*/ 0 h 675524"/>
              <a:gd name="connsiteX2-13" fmla="*/ 1135134 w 1135134"/>
              <a:gd name="connsiteY2-14" fmla="*/ 294524 h 675524"/>
              <a:gd name="connsiteX3-15" fmla="*/ 369815 w 1135134"/>
              <a:gd name="connsiteY3-16" fmla="*/ 675524 h 675524"/>
              <a:gd name="connsiteX0-17" fmla="*/ 369815 w 1135134"/>
              <a:gd name="connsiteY0-18" fmla="*/ 675524 h 675524"/>
              <a:gd name="connsiteX1-19" fmla="*/ 0 w 1135134"/>
              <a:gd name="connsiteY1-20" fmla="*/ 0 h 675524"/>
              <a:gd name="connsiteX2-21" fmla="*/ 1135134 w 1135134"/>
              <a:gd name="connsiteY2-22" fmla="*/ 391312 h 675524"/>
              <a:gd name="connsiteX3-23" fmla="*/ 369815 w 1135134"/>
              <a:gd name="connsiteY3-24" fmla="*/ 675524 h 675524"/>
              <a:gd name="connsiteX0-25" fmla="*/ 369815 w 1199659"/>
              <a:gd name="connsiteY0-26" fmla="*/ 675524 h 1359189"/>
              <a:gd name="connsiteX1-27" fmla="*/ 0 w 1199659"/>
              <a:gd name="connsiteY1-28" fmla="*/ 0 h 1359189"/>
              <a:gd name="connsiteX2-29" fmla="*/ 1199659 w 1199659"/>
              <a:gd name="connsiteY2-30" fmla="*/ 1359189 h 1359189"/>
              <a:gd name="connsiteX3-31" fmla="*/ 369815 w 1199659"/>
              <a:gd name="connsiteY3-32" fmla="*/ 675524 h 135918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99659" h="1359189">
                <a:moveTo>
                  <a:pt x="369815" y="675524"/>
                </a:moveTo>
                <a:lnTo>
                  <a:pt x="0" y="0"/>
                </a:lnTo>
                <a:lnTo>
                  <a:pt x="1199659" y="1359189"/>
                </a:lnTo>
                <a:lnTo>
                  <a:pt x="369815" y="6755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26"/>
          <p:cNvSpPr/>
          <p:nvPr/>
        </p:nvSpPr>
        <p:spPr>
          <a:xfrm rot="8958318">
            <a:off x="1313552" y="3687514"/>
            <a:ext cx="207867" cy="123703"/>
          </a:xfrm>
          <a:custGeom>
            <a:avLst/>
            <a:gdLst>
              <a:gd name="connsiteX0" fmla="*/ 0 w 1203469"/>
              <a:gd name="connsiteY0" fmla="*/ 1037474 h 1037474"/>
              <a:gd name="connsiteX1" fmla="*/ 601735 w 1203469"/>
              <a:gd name="connsiteY1" fmla="*/ 0 h 1037474"/>
              <a:gd name="connsiteX2" fmla="*/ 1203469 w 1203469"/>
              <a:gd name="connsiteY2" fmla="*/ 1037474 h 1037474"/>
              <a:gd name="connsiteX3" fmla="*/ 0 w 1203469"/>
              <a:gd name="connsiteY3" fmla="*/ 1037474 h 1037474"/>
              <a:gd name="connsiteX0-1" fmla="*/ 0 w 1736869"/>
              <a:gd name="connsiteY0-2" fmla="*/ 1037474 h 1037474"/>
              <a:gd name="connsiteX1-3" fmla="*/ 601735 w 1736869"/>
              <a:gd name="connsiteY1-4" fmla="*/ 0 h 1037474"/>
              <a:gd name="connsiteX2-5" fmla="*/ 1736869 w 1736869"/>
              <a:gd name="connsiteY2-6" fmla="*/ 294524 h 1037474"/>
              <a:gd name="connsiteX3-7" fmla="*/ 0 w 1736869"/>
              <a:gd name="connsiteY3-8" fmla="*/ 1037474 h 1037474"/>
              <a:gd name="connsiteX0-9" fmla="*/ 369815 w 1135134"/>
              <a:gd name="connsiteY0-10" fmla="*/ 675524 h 675524"/>
              <a:gd name="connsiteX1-11" fmla="*/ 0 w 1135134"/>
              <a:gd name="connsiteY1-12" fmla="*/ 0 h 675524"/>
              <a:gd name="connsiteX2-13" fmla="*/ 1135134 w 1135134"/>
              <a:gd name="connsiteY2-14" fmla="*/ 294524 h 675524"/>
              <a:gd name="connsiteX3-15" fmla="*/ 369815 w 1135134"/>
              <a:gd name="connsiteY3-16" fmla="*/ 675524 h 6755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35134" h="675524">
                <a:moveTo>
                  <a:pt x="369815" y="675524"/>
                </a:moveTo>
                <a:lnTo>
                  <a:pt x="0" y="0"/>
                </a:lnTo>
                <a:lnTo>
                  <a:pt x="1135134" y="294524"/>
                </a:lnTo>
                <a:lnTo>
                  <a:pt x="369815" y="6755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9" name="TextBox 25"/>
          <p:cNvSpPr>
            <a:spLocks noChangeArrowheads="1"/>
          </p:cNvSpPr>
          <p:nvPr/>
        </p:nvSpPr>
        <p:spPr bwMode="auto">
          <a:xfrm>
            <a:off x="471170" y="3988435"/>
            <a:ext cx="796734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汇报小组：</a:t>
            </a:r>
            <a:r>
              <a:rPr lang="en-US" altLang="zh-CN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33</a:t>
            </a:r>
            <a:r>
              <a:rPr lang="zh-CN" altLang="en-US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</a:t>
            </a:r>
            <a:r>
              <a:rPr lang="en-US" altLang="zh-CN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汇报人：张祖强</a:t>
            </a: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zh-CN" altLang="en-US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组员：王芃阳   郭建为</a:t>
            </a:r>
            <a:endParaRPr lang="en-US" altLang="zh-CN" sz="40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054735" y="391795"/>
            <a:ext cx="178879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北京交通大学</a:t>
            </a:r>
            <a:endParaRPr lang="zh-CN" altLang="en-US" sz="20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51520" y="195486"/>
            <a:ext cx="2216337" cy="363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技术路线与微调框架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2" name="矩形 31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98" y="133399"/>
            <a:ext cx="1028723" cy="819549"/>
          </a:xfrm>
          <a:prstGeom prst="rect">
            <a:avLst/>
          </a:prstGeom>
        </p:spPr>
      </p:pic>
      <p:sp>
        <p:nvSpPr>
          <p:cNvPr id="3" name="Text 8"/>
          <p:cNvSpPr/>
          <p:nvPr/>
        </p:nvSpPr>
        <p:spPr>
          <a:xfrm>
            <a:off x="611560" y="1303923"/>
            <a:ext cx="7212965" cy="5765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endParaRPr 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 9"/>
          <p:cNvSpPr/>
          <p:nvPr/>
        </p:nvSpPr>
        <p:spPr>
          <a:xfrm>
            <a:off x="396240" y="1331595"/>
            <a:ext cx="8263890" cy="11061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indent="457200" algn="just" fontAlgn="auto">
              <a:lnSpc>
                <a:spcPct val="150000"/>
              </a:lnSpc>
              <a:buClrTx/>
              <a:buSzTx/>
              <a:buFontTx/>
            </a:pPr>
            <a:r>
              <a:rPr 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选用Qwen2.5-1.5B，其在中文语义理解与推理能力上表现优异，且参数量适中，适合快速迭代。并且Qwen2.5-1.5B在医疗子任务领先同级模型，兼具性能与成本优势。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6" name="Text 9"/>
          <p:cNvSpPr/>
          <p:nvPr/>
        </p:nvSpPr>
        <p:spPr>
          <a:xfrm>
            <a:off x="395605" y="2364740"/>
            <a:ext cx="8263890" cy="5930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indent="457200" algn="just">
              <a:lnSpc>
                <a:spcPct val="150000"/>
              </a:lnSpc>
              <a:buClrTx/>
              <a:buSzTx/>
              <a:buFontTx/>
            </a:pPr>
            <a:r>
              <a:rPr 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进行了高秩设定，r=64, alpha=128更高的秩能捕捉更多垂直领域的医疗知识细节，并且在target_modules覆盖了模型中所有的线性层（Q, K, V, O, Gate, Up, Down），确保微调的全面性，实现高效微调。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3210" y="871855"/>
            <a:ext cx="18973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l" fontAlgn="auto">
              <a:lnSpc>
                <a:spcPct val="150000"/>
              </a:lnSpc>
              <a:buClrTx/>
              <a:buSzTx/>
              <a:buFont typeface="Wingdings" panose="05000000000000000000" pitchFamily="2" charset="2"/>
              <a:buChar char="Ø"/>
            </a:pPr>
            <a:r>
              <a:rPr lang="zh-CN" altLang="en-US" sz="16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基座模型选择</a:t>
            </a:r>
            <a:endParaRPr lang="zh-CN" altLang="en-US" sz="16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3210" y="1904365"/>
            <a:ext cx="4572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l" fontAlgn="auto">
              <a:lnSpc>
                <a:spcPct val="150000"/>
              </a:lnSpc>
              <a:buClrTx/>
              <a:buSzTx/>
              <a:buFont typeface="Wingdings" panose="05000000000000000000" pitchFamily="2" charset="2"/>
              <a:buChar char="Ø"/>
            </a:pPr>
            <a:r>
              <a:rPr lang="zh-CN" altLang="en-US" sz="16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LoRa适配</a:t>
            </a:r>
            <a:endParaRPr lang="zh-CN" altLang="en-US" sz="16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520" y="2960370"/>
            <a:ext cx="2655570" cy="17513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251520" y="195486"/>
            <a:ext cx="2216337" cy="363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技术路线与微调框架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3" name="矩形 32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98" y="133399"/>
            <a:ext cx="1028723" cy="819549"/>
          </a:xfrm>
          <a:prstGeom prst="rect">
            <a:avLst/>
          </a:prstGeom>
        </p:spPr>
      </p:pic>
      <p:sp>
        <p:nvSpPr>
          <p:cNvPr id="4" name="Text 2"/>
          <p:cNvSpPr/>
          <p:nvPr>
            <p:custDataLst>
              <p:tags r:id="rId2"/>
            </p:custDataLst>
          </p:nvPr>
        </p:nvSpPr>
        <p:spPr>
          <a:xfrm>
            <a:off x="467360" y="1111250"/>
            <a:ext cx="7762875" cy="7143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indent="457200" algn="just" fontAlgn="auto">
              <a:lnSpc>
                <a:spcPct val="150000"/>
              </a:lnSpc>
              <a:buClrTx/>
              <a:buSzTx/>
              <a:buFontTx/>
            </a:pPr>
            <a:r>
              <a:rPr 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基于TRL库 SFTTrainer，训练3轮。单卡 batch_size=8，梯度累积4步，等效 batch=32，结合LoRA微调，高效完成医疗问答场景的指令精调。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38" name="Text 6"/>
          <p:cNvSpPr/>
          <p:nvPr>
            <p:custDataLst>
              <p:tags r:id="rId3"/>
            </p:custDataLst>
          </p:nvPr>
        </p:nvSpPr>
        <p:spPr>
          <a:xfrm>
            <a:off x="467360" y="2134235"/>
            <a:ext cx="7762875" cy="7385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indent="457200" algn="just">
              <a:lnSpc>
                <a:spcPct val="150000"/>
              </a:lnSpc>
              <a:buClrTx/>
              <a:buSzTx/>
              <a:buFontTx/>
            </a:pPr>
            <a:r>
              <a:rPr 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优化器采用 AdamW，配合bf16精度训练与梯度检查点，在保证收敛性能的前提下降低显存占用、提升训练效率，适配单卡环境。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40" name="Text 1"/>
          <p:cNvSpPr/>
          <p:nvPr>
            <p:custDataLst>
              <p:tags r:id="rId4"/>
            </p:custDataLst>
          </p:nvPr>
        </p:nvSpPr>
        <p:spPr>
          <a:xfrm>
            <a:off x="611387" y="3075683"/>
            <a:ext cx="2697491" cy="3492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endParaRPr 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 2"/>
          <p:cNvSpPr/>
          <p:nvPr>
            <p:custDataLst>
              <p:tags r:id="rId5"/>
            </p:custDataLst>
          </p:nvPr>
        </p:nvSpPr>
        <p:spPr>
          <a:xfrm>
            <a:off x="395605" y="3035300"/>
            <a:ext cx="7834630" cy="7747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indent="457200" algn="just">
              <a:lnSpc>
                <a:spcPct val="150000"/>
              </a:lnSpc>
              <a:buClrTx/>
              <a:buSzTx/>
              <a:buFontTx/>
            </a:pPr>
            <a:r>
              <a:rPr 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初始学习率设为1e-4，使用cosine学习率调度，前5%的训练步数进行 warmup，帮助模型在训练初期平稳起步、快速收敛，随后逐步衰减学习率以实现后期稳定优化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43" name="Text 6"/>
          <p:cNvSpPr/>
          <p:nvPr>
            <p:custDataLst>
              <p:tags r:id="rId6"/>
            </p:custDataLst>
          </p:nvPr>
        </p:nvSpPr>
        <p:spPr>
          <a:xfrm>
            <a:off x="395605" y="4077335"/>
            <a:ext cx="7886065" cy="7581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indent="457200" algn="just">
              <a:lnSpc>
                <a:spcPct val="150000"/>
              </a:lnSpc>
              <a:buClrTx/>
              <a:buSzTx/>
              <a:buFontTx/>
            </a:pPr>
            <a:r>
              <a:rPr 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采用按步数评估与保存策略：每 50 steps 进行一次eval，监控eval_loss；每 500 steps 保存一次 checkpoint，最多保留最近 2 个模型，并在训练结束时自动加载 eval_loss 最低的最佳模型，方便后续部署与迭代。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251460" y="626745"/>
            <a:ext cx="6096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训练流程</a:t>
            </a:r>
            <a:endParaRPr lang="zh-CN" altLang="en-US" sz="1600" b="1" dirty="0" smtClean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8"/>
            </p:custDataLst>
          </p:nvPr>
        </p:nvSpPr>
        <p:spPr>
          <a:xfrm>
            <a:off x="283210" y="1689735"/>
            <a:ext cx="17075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1600" dirty="0" smtClean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优化器</a:t>
            </a:r>
            <a:endParaRPr lang="zh-CN" altLang="zh-CN" sz="1600" dirty="0" smtClean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9"/>
            </p:custDataLst>
          </p:nvPr>
        </p:nvSpPr>
        <p:spPr>
          <a:xfrm>
            <a:off x="283210" y="2638425"/>
            <a:ext cx="17075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1600" dirty="0" smtClean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学习率</a:t>
            </a:r>
            <a:endParaRPr lang="zh-CN" altLang="zh-CN" sz="1600" dirty="0" smtClean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0"/>
            </p:custDataLst>
          </p:nvPr>
        </p:nvSpPr>
        <p:spPr>
          <a:xfrm>
            <a:off x="323215" y="3616960"/>
            <a:ext cx="15170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1600" dirty="0" smtClean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保存策略</a:t>
            </a:r>
            <a:endParaRPr lang="zh-CN" altLang="zh-CN" sz="1600" dirty="0" smtClean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851670"/>
            <a:ext cx="3228536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2164797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02392" y="1851670"/>
            <a:ext cx="305972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139952" y="2067694"/>
            <a:ext cx="4755148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4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实验结果与案例对比</a:t>
            </a:r>
            <a:endParaRPr lang="zh-CN" altLang="en-US" sz="40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520" y="195486"/>
            <a:ext cx="2216337" cy="363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实验结果与案例对比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" name="矩形 3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98" y="133399"/>
            <a:ext cx="1028723" cy="819549"/>
          </a:xfrm>
          <a:prstGeom prst="rect">
            <a:avLst/>
          </a:prstGeom>
        </p:spPr>
      </p:pic>
      <p:sp>
        <p:nvSpPr>
          <p:cNvPr id="31" name="Text 8"/>
          <p:cNvSpPr/>
          <p:nvPr>
            <p:custDataLst>
              <p:tags r:id="rId2"/>
            </p:custDataLst>
          </p:nvPr>
        </p:nvSpPr>
        <p:spPr>
          <a:xfrm>
            <a:off x="468050" y="771540"/>
            <a:ext cx="7212965" cy="4059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收敛曲线</a:t>
            </a:r>
            <a:endParaRPr 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 9"/>
          <p:cNvSpPr/>
          <p:nvPr>
            <p:custDataLst>
              <p:tags r:id="rId3"/>
            </p:custDataLst>
          </p:nvPr>
        </p:nvSpPr>
        <p:spPr>
          <a:xfrm>
            <a:off x="467995" y="1177290"/>
            <a:ext cx="3526790" cy="6743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训练在约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1700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步完成，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loss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从初始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3.6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降至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1.4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后趋于平稳，未出现过拟合反弹，表明模型收敛可靠。</a:t>
            </a: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  <a:p>
            <a:pPr algn="just">
              <a:lnSpc>
                <a:spcPct val="150000"/>
              </a:lnSpc>
            </a:pP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37" name="Text 8"/>
          <p:cNvSpPr/>
          <p:nvPr>
            <p:custDataLst>
              <p:tags r:id="rId4"/>
            </p:custDataLst>
          </p:nvPr>
        </p:nvSpPr>
        <p:spPr>
          <a:xfrm>
            <a:off x="4284345" y="771525"/>
            <a:ext cx="1294765" cy="4057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关键指标</a:t>
            </a:r>
            <a:endParaRPr 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 9"/>
          <p:cNvSpPr/>
          <p:nvPr>
            <p:custDataLst>
              <p:tags r:id="rId5"/>
            </p:custDataLst>
          </p:nvPr>
        </p:nvSpPr>
        <p:spPr>
          <a:xfrm>
            <a:off x="4284345" y="1203325"/>
            <a:ext cx="4323715" cy="6743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Mean Token Accuracy 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从约 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0.32 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稳定提升到 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0.69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，说明模型训练效果良好并成功收敛。</a:t>
            </a: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39" name="Text 8"/>
          <p:cNvSpPr/>
          <p:nvPr>
            <p:custDataLst>
              <p:tags r:id="rId6"/>
            </p:custDataLst>
          </p:nvPr>
        </p:nvSpPr>
        <p:spPr>
          <a:xfrm>
            <a:off x="611560" y="3448871"/>
            <a:ext cx="7212965" cy="4059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endParaRPr lang="zh-CN" alt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40" name="Text 9"/>
          <p:cNvSpPr/>
          <p:nvPr>
            <p:custDataLst>
              <p:tags r:id="rId7"/>
            </p:custDataLst>
          </p:nvPr>
        </p:nvSpPr>
        <p:spPr>
          <a:xfrm>
            <a:off x="611560" y="3854869"/>
            <a:ext cx="7212965" cy="6741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97" y="2164833"/>
            <a:ext cx="3163825" cy="236406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726" y="2086728"/>
            <a:ext cx="3163825" cy="236406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260688" y="4528900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Loss</a:t>
            </a:r>
            <a:r>
              <a:rPr lang="zh-CN" altLang="en-US" dirty="0"/>
              <a:t>曲线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5076051" y="4528752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平均 </a:t>
            </a:r>
            <a:r>
              <a:rPr lang="en-US" altLang="zh-CN" dirty="0"/>
              <a:t>Token </a:t>
            </a:r>
            <a:r>
              <a:rPr lang="zh-CN" altLang="en-US" dirty="0"/>
              <a:t>准确率</a:t>
            </a: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520" y="195486"/>
            <a:ext cx="2216337" cy="363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实验结果与案例对比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" name="矩形 3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pic>
        <p:nvPicPr>
          <p:cNvPr id="38" name="图片 3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98" y="133399"/>
            <a:ext cx="1028723" cy="81954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267744" y="683030"/>
            <a:ext cx="4968552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效果展示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结果展示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2870" y="1347173"/>
            <a:ext cx="6048672" cy="34023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520" y="195486"/>
            <a:ext cx="2216337" cy="363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实验结果与案例对比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" name="矩形 3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pic>
        <p:nvPicPr>
          <p:cNvPr id="38" name="图片 3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98" y="133399"/>
            <a:ext cx="1028723" cy="819549"/>
          </a:xfrm>
          <a:prstGeom prst="rect">
            <a:avLst/>
          </a:prstGeom>
        </p:spPr>
      </p:pic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539750" y="574675"/>
          <a:ext cx="7349490" cy="44875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9830"/>
                <a:gridCol w="2449830"/>
                <a:gridCol w="2449830"/>
              </a:tblGrid>
              <a:tr h="4660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问题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微调前</a:t>
                      </a:r>
                      <a:r>
                        <a:rPr lang="zh-CN" altLang="en-US"/>
                        <a:t>回答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微调后</a:t>
                      </a:r>
                      <a:r>
                        <a:rPr lang="zh-CN" altLang="en-US"/>
                        <a:t>回答</a:t>
                      </a:r>
                      <a:endParaRPr lang="zh-CN" altLang="en-US"/>
                    </a:p>
                  </a:txBody>
                  <a:tcPr/>
                </a:tc>
              </a:tr>
              <a:tr h="14630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小孩发烧呕吐</a:t>
                      </a:r>
                      <a:r>
                        <a:rPr lang="zh-CN" altLang="en-US"/>
                        <a:t>怎么办？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900"/>
                        <a:t>近日，一名</a:t>
                      </a:r>
                      <a:r>
                        <a:rPr lang="en-US" altLang="zh-CN" sz="900"/>
                        <a:t>1</a:t>
                      </a:r>
                      <a:r>
                        <a:rPr lang="zh-CN" altLang="en-US" sz="900"/>
                        <a:t>岁的小女孩因反复发热、呕吐被送至某市立医院急诊科。在医生询问病史过程中，孩子妈妈突然发现女儿全身抽搐。随后，小女孩再次发生全身抽搐，并且出现了严重的呼吸困难。经过抢救无效，小女孩最终不幸去世。该院神经内科医生分析认为，小女孩的死亡可能与她</a:t>
                      </a:r>
                      <a:r>
                        <a:rPr lang="zh-CN" altLang="en-US" sz="900"/>
                        <a:t>所患的脑炎有关。</a:t>
                      </a:r>
                      <a:endParaRPr lang="zh-CN" altLang="en-US" sz="900"/>
                    </a:p>
                    <a:p>
                      <a:pPr>
                        <a:buNone/>
                      </a:pPr>
                      <a:r>
                        <a:rPr lang="en-US" altLang="zh-CN" sz="900"/>
                        <a:t>“</a:t>
                      </a:r>
                      <a:r>
                        <a:rPr lang="zh-CN" altLang="en-US" sz="900"/>
                        <a:t>我们很遗燃地告诉大家，这个病例是一个典型的，误诊，，因为她的病因不是脑炎，而是高热</a:t>
                      </a:r>
                      <a:r>
                        <a:rPr lang="zh-CN" altLang="en-US" sz="900"/>
                        <a:t>惊厥。</a:t>
                      </a:r>
                      <a:r>
                        <a:rPr lang="en-US" altLang="zh-CN" sz="900"/>
                        <a:t>”</a:t>
                      </a:r>
                      <a:endParaRPr lang="en-US" altLang="zh-CN" sz="9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您好！宝宝发热、恶心、干呕是常见的疾病表现，多与病毒感染或消化道传染有关系。建议您带孩子去医院复诊，做血常规、大便常规等仔细检查，明确确诊后再对症治疗。</a:t>
                      </a:r>
                      <a:r>
                        <a:rPr lang="zh-CN" altLang="en-US" sz="1000"/>
                        <a:t>同时，留意防寒保暖，防止受寒感冒。</a:t>
                      </a:r>
                      <a:endParaRPr lang="zh-CN" altLang="en-US" sz="1000"/>
                    </a:p>
                  </a:txBody>
                  <a:tcPr/>
                </a:tc>
              </a:tr>
              <a:tr h="255841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小孩干咳噪子哑怎么办？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900"/>
                        <a:t>咳嗽是呼吸道的常见症状，而嗓子哑可能是由于干燥、感染或过敏等原因引起的。如果孩子出现这种情况，建议采取以下措施：</a:t>
                      </a:r>
                      <a:endParaRPr lang="zh-CN" altLang="en-US" sz="900"/>
                    </a:p>
                    <a:p>
                      <a:pPr>
                        <a:buNone/>
                      </a:pPr>
                      <a:r>
                        <a:rPr lang="en-US" altLang="zh-CN" sz="900"/>
                        <a:t>1.</a:t>
                      </a:r>
                      <a:r>
                        <a:rPr lang="zh-CN" altLang="en-US" sz="900"/>
                        <a:t>保持室内湿度：使用加湿器可以帮助缓解喉咙的不适。</a:t>
                      </a:r>
                      <a:r>
                        <a:rPr lang="en-US" altLang="zh-CN" sz="900"/>
                        <a:t>2.</a:t>
                      </a:r>
                      <a:r>
                        <a:rPr lang="zh-CN" altLang="en-US" sz="900"/>
                        <a:t>适当休息：保证充足的睡眠和适当的休息，有助于恢复体力。</a:t>
                      </a:r>
                      <a:r>
                        <a:rPr lang="en-US" altLang="zh-CN" sz="900">
                          <a:sym typeface="+mn-ea"/>
                        </a:rPr>
                        <a:t>3.</a:t>
                      </a:r>
                      <a:r>
                        <a:rPr lang="zh-CN" altLang="en-US" sz="900">
                          <a:sym typeface="+mn-ea"/>
                        </a:rPr>
                        <a:t>多喝水：喝温水或者含盐水可以帮助稀释痰液，减轻咳嗽和喉咙痛。</a:t>
                      </a:r>
                      <a:r>
                        <a:rPr lang="en-US" altLang="zh-CN" sz="900"/>
                        <a:t>4.</a:t>
                      </a:r>
                      <a:r>
                        <a:rPr lang="zh-CN" altLang="en-US" sz="900"/>
                        <a:t>避免刺激性食物：如辛辣、过热或过冷的食物可能加重咙的不适。</a:t>
                      </a:r>
                      <a:endParaRPr lang="zh-CN" altLang="en-US" sz="900"/>
                    </a:p>
                    <a:p>
                      <a:pPr>
                        <a:buNone/>
                      </a:pPr>
                      <a:r>
                        <a:rPr lang="en-US" altLang="zh-CN" sz="900"/>
                        <a:t>5.</a:t>
                      </a:r>
                      <a:r>
                        <a:rPr lang="zh-CN" altLang="en-US" sz="900"/>
                        <a:t>保持</a:t>
                      </a:r>
                      <a:r>
                        <a:rPr lang="zh-CN" altLang="en-US" sz="900"/>
                        <a:t>清洁：定期清洁鼻腔，可以使用生理盐水喷雾来帮助清理鼻腔内的分泌物。</a:t>
                      </a:r>
                      <a:endParaRPr lang="zh-CN" altLang="en-US" sz="900"/>
                    </a:p>
                    <a:p>
                      <a:pPr>
                        <a:buNone/>
                      </a:pPr>
                      <a:r>
                        <a:rPr lang="zh-CN" altLang="en-US" sz="900"/>
                        <a:t>如果孩子的症状持续不改善或伴有发热、呼吸困难等症状时，应及时就医，以便得到专业的诊断和治疗。同时，注意观察是否有其他伴随症状，这有助于医生做出正确的判断。请根据实际情况采取相应措施，并在必要时寻求专业医疗意见。希望孩子早日康复！</a:t>
                      </a:r>
                      <a:endParaRPr lang="zh-CN" altLang="en-US" sz="9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900"/>
                        <a:t>你好！咳嗽是人体的一种保护性反射，可清除呼吸道的病菌和有害物。但若咳嗽频繁或久不能止住，则可能是机体某种疾病的信号。如呼吸道感染、肺炎、支气管扩张等疾病时，由于炎症刺激或受到外邪侵袭而发生咳嗽。肺结核、哮响、胸膜炎、胸膜增厚者，因痰液存积于患处，日久形成慢性咳嗽；食积停滞、胃火上炎、脾阳不足、肺阴亏损等均可引起咳嗽：寒邪直中于肺或温燥内侵也可出现咳嗽症状。指导意见：</a:t>
                      </a:r>
                      <a:r>
                        <a:rPr lang="en-US" altLang="zh-CN" sz="900"/>
                        <a:t>1</a:t>
                      </a:r>
                      <a:r>
                        <a:rPr lang="zh-CN" altLang="en-US" sz="900"/>
                        <a:t>，一般治疗（</a:t>
                      </a:r>
                      <a:r>
                        <a:rPr lang="en-US" altLang="zh-CN" sz="900"/>
                        <a:t>1</a:t>
                      </a:r>
                      <a:r>
                        <a:rPr lang="zh-CN" altLang="en-US" sz="900"/>
                        <a:t>）避免接触</a:t>
                      </a:r>
                      <a:r>
                        <a:rPr lang="zh-CN" altLang="en-US" sz="900"/>
                        <a:t>烟尘及各种过敏原。（</a:t>
                      </a:r>
                      <a:r>
                        <a:rPr lang="en-US" altLang="zh-CN" sz="900"/>
                        <a:t>2</a:t>
                      </a:r>
                      <a:r>
                        <a:rPr lang="zh-CN" altLang="en-US" sz="900"/>
                        <a:t>）保持室内空气清新流通，定时开窗通风换气，注意保暖，防止受凉。</a:t>
                      </a:r>
                      <a:r>
                        <a:rPr lang="en-US" altLang="zh-CN" sz="900"/>
                        <a:t>(3</a:t>
                      </a:r>
                      <a:r>
                        <a:rPr lang="zh-CN" altLang="en-US" sz="900"/>
                        <a:t>）多饮开水，以利于痰液排出。</a:t>
                      </a:r>
                      <a:r>
                        <a:rPr lang="en-US" altLang="zh-CN" sz="900"/>
                        <a:t>2.</a:t>
                      </a:r>
                      <a:r>
                        <a:rPr lang="zh-CN" altLang="en-US" sz="900"/>
                        <a:t>对症治疗（</a:t>
                      </a:r>
                      <a:r>
                        <a:rPr lang="en-US" altLang="zh-CN" sz="900"/>
                        <a:t>1</a:t>
                      </a:r>
                      <a:r>
                        <a:rPr lang="zh-CN" altLang="en-US" sz="900"/>
                        <a:t>）有痰鸣可用镇静剂、雾化吸入疗法。（</a:t>
                      </a:r>
                      <a:r>
                        <a:rPr lang="en-US" altLang="zh-CN" sz="900"/>
                        <a:t>2</a:t>
                      </a:r>
                      <a:r>
                        <a:rPr lang="zh-CN" altLang="en-US" sz="900"/>
                        <a:t>）抗菌药物：抗生素种类的选择，应根据细菌培养及敏感试验结果决定。（</a:t>
                      </a:r>
                      <a:r>
                        <a:rPr lang="en-US" altLang="zh-CN" sz="900"/>
                        <a:t>3</a:t>
                      </a:r>
                      <a:r>
                        <a:rPr lang="zh-CN" altLang="en-US" sz="900"/>
                        <a:t>）祛病药：氯化饺、碘化钾等。</a:t>
                      </a:r>
                      <a:endParaRPr lang="zh-CN" altLang="en-US" sz="9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851670"/>
            <a:ext cx="3228536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2164797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02392" y="1851670"/>
            <a:ext cx="305972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139952" y="2067694"/>
            <a:ext cx="3729226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4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总结与未来展望</a:t>
            </a:r>
            <a:endParaRPr lang="zh-CN" altLang="en-US" sz="40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520" y="195486"/>
            <a:ext cx="2216337" cy="363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总结与未来展望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" name="矩形 3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pic>
        <p:nvPicPr>
          <p:cNvPr id="38" name="图片 3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98" y="133399"/>
            <a:ext cx="1028723" cy="819549"/>
          </a:xfrm>
          <a:prstGeom prst="rect">
            <a:avLst/>
          </a:prstGeom>
        </p:spPr>
      </p:pic>
      <p:sp>
        <p:nvSpPr>
          <p:cNvPr id="6" name="Text 8"/>
          <p:cNvSpPr/>
          <p:nvPr/>
        </p:nvSpPr>
        <p:spPr>
          <a:xfrm>
            <a:off x="611560" y="1203340"/>
            <a:ext cx="7212965" cy="4059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项目收获</a:t>
            </a:r>
            <a:endParaRPr 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 9"/>
          <p:cNvSpPr/>
          <p:nvPr/>
        </p:nvSpPr>
        <p:spPr>
          <a:xfrm>
            <a:off x="611560" y="1609338"/>
            <a:ext cx="7212965" cy="6741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项目完整实践了数据清洗、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Prompt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工程、</a:t>
            </a:r>
            <a:r>
              <a:rPr lang="en-US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LoRA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微调、量化训练、生成评估闭环，验证了小模型在垂直场景的快速适配能力。</a:t>
            </a: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8" name="Text 8"/>
          <p:cNvSpPr/>
          <p:nvPr/>
        </p:nvSpPr>
        <p:spPr>
          <a:xfrm>
            <a:off x="611560" y="2486459"/>
            <a:ext cx="7212965" cy="4059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课程知识点映射</a:t>
            </a:r>
            <a:endParaRPr 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 9"/>
          <p:cNvSpPr/>
          <p:nvPr/>
        </p:nvSpPr>
        <p:spPr>
          <a:xfrm>
            <a:off x="611560" y="2892457"/>
            <a:ext cx="7212965" cy="6741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课程所涉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Transformers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、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TRL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、量化、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SFT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等关键技术均得到应用，为后续学习与实践提供可迁移经验。</a:t>
            </a: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520" y="195486"/>
            <a:ext cx="2216337" cy="363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总结与未来展望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" name="矩形 3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98" y="133399"/>
            <a:ext cx="1028723" cy="819549"/>
          </a:xfrm>
          <a:prstGeom prst="rect">
            <a:avLst/>
          </a:prstGeom>
        </p:spPr>
      </p:pic>
      <p:sp>
        <p:nvSpPr>
          <p:cNvPr id="31" name="Text 8"/>
          <p:cNvSpPr/>
          <p:nvPr/>
        </p:nvSpPr>
        <p:spPr>
          <a:xfrm>
            <a:off x="539805" y="987440"/>
            <a:ext cx="7212965" cy="4059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局限</a:t>
            </a:r>
            <a:endParaRPr 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 9"/>
          <p:cNvSpPr/>
          <p:nvPr/>
        </p:nvSpPr>
        <p:spPr>
          <a:xfrm>
            <a:off x="539805" y="1393438"/>
            <a:ext cx="7212965" cy="6741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当前模型仍可能因训练数据时效滞后而提及旧指南，存在知识更新不及时的问题。</a:t>
            </a: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37" name="Text 8"/>
          <p:cNvSpPr/>
          <p:nvPr/>
        </p:nvSpPr>
        <p:spPr>
          <a:xfrm>
            <a:off x="539805" y="1734214"/>
            <a:ext cx="7212965" cy="4059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改进方向</a:t>
            </a:r>
            <a:endParaRPr 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 9"/>
          <p:cNvSpPr/>
          <p:nvPr/>
        </p:nvSpPr>
        <p:spPr>
          <a:xfrm>
            <a:off x="539805" y="2140212"/>
            <a:ext cx="7212965" cy="6741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引入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RAG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框架对接最新儿科循证文献库，实现生成即检索；</a:t>
            </a: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收集医生反馈，采用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RLHF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对齐诊断策略；</a:t>
            </a: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扩展多轮追问能力，提升模型实用性。</a:t>
            </a: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547664" y="2139702"/>
            <a:ext cx="6601172" cy="180467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</p:spPr>
        <p:txBody>
          <a:bodyPr/>
          <a:lstStyle/>
          <a:p>
            <a:pPr algn="ctr"/>
            <a:r>
              <a:rPr lang="zh-CN" altLang="en-US" sz="60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感谢批评与</a:t>
            </a:r>
            <a:r>
              <a:rPr lang="zh-CN" altLang="en-US" sz="60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指正！</a:t>
            </a:r>
            <a:endParaRPr lang="zh-CN" altLang="en-US" sz="60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3" y="156096"/>
            <a:ext cx="1002723" cy="798836"/>
          </a:xfrm>
          <a:prstGeom prst="rect">
            <a:avLst/>
          </a:prstGeom>
        </p:spPr>
      </p:pic>
      <p:sp>
        <p:nvSpPr>
          <p:cNvPr id="5" name="TextBox 43"/>
          <p:cNvSpPr txBox="1"/>
          <p:nvPr/>
        </p:nvSpPr>
        <p:spPr>
          <a:xfrm>
            <a:off x="1054735" y="391795"/>
            <a:ext cx="178879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北京交通大学</a:t>
            </a:r>
            <a:endParaRPr lang="zh-CN" altLang="en-US" sz="20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38"/>
          <p:cNvSpPr txBox="1"/>
          <p:nvPr/>
        </p:nvSpPr>
        <p:spPr>
          <a:xfrm>
            <a:off x="467544" y="2355726"/>
            <a:ext cx="312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2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1"/>
          <p:cNvSpPr txBox="1"/>
          <p:nvPr/>
        </p:nvSpPr>
        <p:spPr>
          <a:xfrm>
            <a:off x="1979712" y="197652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28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8"/>
          <p:cNvSpPr txBox="1"/>
          <p:nvPr>
            <p:custDataLst>
              <p:tags r:id="rId1"/>
            </p:custDataLst>
          </p:nvPr>
        </p:nvSpPr>
        <p:spPr>
          <a:xfrm>
            <a:off x="4860032" y="14186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lang="zh-CN" alt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>
            <p:custDataLst>
              <p:tags r:id="rId2"/>
            </p:custDataLst>
          </p:nvPr>
        </p:nvGrpSpPr>
        <p:grpSpPr>
          <a:xfrm>
            <a:off x="4406397" y="1351899"/>
            <a:ext cx="452678" cy="523220"/>
            <a:chOff x="3530409" y="2047768"/>
            <a:chExt cx="452678" cy="523220"/>
          </a:xfrm>
        </p:grpSpPr>
        <p:sp>
          <p:nvSpPr>
            <p:cNvPr id="16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3530409" y="2047768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112F70"/>
                  </a:solidFill>
                  <a:ea typeface="微软雅黑" panose="020B0503020204020204" pitchFamily="34" charset="-122"/>
                </a:rPr>
                <a:t>1</a:t>
              </a:r>
              <a:endParaRPr lang="zh-CN" altLang="en-US" sz="2800" dirty="0">
                <a:solidFill>
                  <a:srgbClr val="112F70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8" name="直接连接符 17"/>
            <p:cNvCxnSpPr/>
            <p:nvPr>
              <p:custDataLst>
                <p:tags r:id="rId4"/>
              </p:custDataLst>
            </p:nvPr>
          </p:nvCxnSpPr>
          <p:spPr>
            <a:xfrm flipH="1">
              <a:off x="3736631" y="2227402"/>
              <a:ext cx="246456" cy="246456"/>
            </a:xfrm>
            <a:prstGeom prst="line">
              <a:avLst/>
            </a:prstGeom>
            <a:ln>
              <a:solidFill>
                <a:srgbClr val="112F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文本框 21"/>
          <p:cNvSpPr txBox="1"/>
          <p:nvPr>
            <p:custDataLst>
              <p:tags r:id="rId5"/>
            </p:custDataLst>
          </p:nvPr>
        </p:nvSpPr>
        <p:spPr>
          <a:xfrm>
            <a:off x="4886074" y="314464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实验结果与案例对比</a:t>
            </a:r>
            <a:endParaRPr lang="zh-CN" alt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组合 35"/>
          <p:cNvGrpSpPr/>
          <p:nvPr>
            <p:custDataLst>
              <p:tags r:id="rId6"/>
            </p:custDataLst>
          </p:nvPr>
        </p:nvGrpSpPr>
        <p:grpSpPr>
          <a:xfrm>
            <a:off x="4402060" y="3063355"/>
            <a:ext cx="484013" cy="523220"/>
            <a:chOff x="6086713" y="2057986"/>
            <a:chExt cx="484013" cy="523220"/>
          </a:xfrm>
        </p:grpSpPr>
        <p:sp>
          <p:nvSpPr>
            <p:cNvPr id="19" name="文本框 20"/>
            <p:cNvSpPr txBox="1"/>
            <p:nvPr>
              <p:custDataLst>
                <p:tags r:id="rId7"/>
              </p:custDataLst>
            </p:nvPr>
          </p:nvSpPr>
          <p:spPr>
            <a:xfrm>
              <a:off x="6086713" y="2057986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112F70"/>
                  </a:solidFill>
                  <a:ea typeface="微软雅黑" panose="020B0503020204020204" pitchFamily="34" charset="-122"/>
                </a:rPr>
                <a:t>4</a:t>
              </a:r>
              <a:endParaRPr lang="zh-CN" altLang="en-US" sz="2800" dirty="0">
                <a:solidFill>
                  <a:srgbClr val="112F70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21" name="直接连接符 20"/>
            <p:cNvCxnSpPr/>
            <p:nvPr>
              <p:custDataLst>
                <p:tags r:id="rId8"/>
              </p:custDataLst>
            </p:nvPr>
          </p:nvCxnSpPr>
          <p:spPr>
            <a:xfrm flipH="1">
              <a:off x="6324270" y="2227402"/>
              <a:ext cx="246456" cy="246456"/>
            </a:xfrm>
            <a:prstGeom prst="line">
              <a:avLst/>
            </a:prstGeom>
            <a:ln>
              <a:solidFill>
                <a:srgbClr val="112F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文本框 24"/>
          <p:cNvSpPr txBox="1"/>
          <p:nvPr>
            <p:custDataLst>
              <p:tags r:id="rId9"/>
            </p:custDataLst>
          </p:nvPr>
        </p:nvSpPr>
        <p:spPr>
          <a:xfrm>
            <a:off x="4860032" y="199800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数据集构建</a:t>
            </a:r>
            <a:endParaRPr lang="zh-CN" alt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7" name="组合 36"/>
          <p:cNvGrpSpPr/>
          <p:nvPr>
            <p:custDataLst>
              <p:tags r:id="rId10"/>
            </p:custDataLst>
          </p:nvPr>
        </p:nvGrpSpPr>
        <p:grpSpPr>
          <a:xfrm>
            <a:off x="4406397" y="1931281"/>
            <a:ext cx="452678" cy="523220"/>
            <a:chOff x="3530409" y="2627150"/>
            <a:chExt cx="452678" cy="523220"/>
          </a:xfrm>
        </p:grpSpPr>
        <p:sp>
          <p:nvSpPr>
            <p:cNvPr id="22" name="文本框 23"/>
            <p:cNvSpPr txBox="1"/>
            <p:nvPr>
              <p:custDataLst>
                <p:tags r:id="rId11"/>
              </p:custDataLst>
            </p:nvPr>
          </p:nvSpPr>
          <p:spPr>
            <a:xfrm>
              <a:off x="3530409" y="2627150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112F70"/>
                  </a:solidFill>
                  <a:ea typeface="微软雅黑" panose="020B0503020204020204" pitchFamily="34" charset="-122"/>
                </a:rPr>
                <a:t>2</a:t>
              </a:r>
              <a:endParaRPr lang="zh-CN" altLang="en-US" sz="2800" dirty="0">
                <a:solidFill>
                  <a:srgbClr val="112F70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24" name="直接连接符 23"/>
            <p:cNvCxnSpPr/>
            <p:nvPr>
              <p:custDataLst>
                <p:tags r:id="rId12"/>
              </p:custDataLst>
            </p:nvPr>
          </p:nvCxnSpPr>
          <p:spPr>
            <a:xfrm flipH="1">
              <a:off x="3736631" y="2806784"/>
              <a:ext cx="246456" cy="246456"/>
            </a:xfrm>
            <a:prstGeom prst="line">
              <a:avLst/>
            </a:prstGeom>
            <a:ln>
              <a:solidFill>
                <a:srgbClr val="112F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文本框 30"/>
          <p:cNvSpPr txBox="1"/>
          <p:nvPr>
            <p:custDataLst>
              <p:tags r:id="rId13"/>
            </p:custDataLst>
          </p:nvPr>
        </p:nvSpPr>
        <p:spPr>
          <a:xfrm>
            <a:off x="4860032" y="257175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技术路线与微调框架</a:t>
            </a:r>
            <a:endParaRPr lang="zh-CN" alt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组合 38"/>
          <p:cNvGrpSpPr/>
          <p:nvPr>
            <p:custDataLst>
              <p:tags r:id="rId14"/>
            </p:custDataLst>
          </p:nvPr>
        </p:nvGrpSpPr>
        <p:grpSpPr>
          <a:xfrm>
            <a:off x="4406397" y="2505024"/>
            <a:ext cx="452678" cy="523220"/>
            <a:chOff x="3530409" y="3200893"/>
            <a:chExt cx="452678" cy="523220"/>
          </a:xfrm>
        </p:grpSpPr>
        <p:sp>
          <p:nvSpPr>
            <p:cNvPr id="28" name="文本框 29"/>
            <p:cNvSpPr txBox="1"/>
            <p:nvPr>
              <p:custDataLst>
                <p:tags r:id="rId15"/>
              </p:custDataLst>
            </p:nvPr>
          </p:nvSpPr>
          <p:spPr>
            <a:xfrm>
              <a:off x="3530409" y="3200893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112F70"/>
                  </a:solidFill>
                  <a:ea typeface="微软雅黑" panose="020B0503020204020204" pitchFamily="34" charset="-122"/>
                </a:rPr>
                <a:t>3</a:t>
              </a:r>
              <a:endParaRPr lang="zh-CN" altLang="en-US" sz="2800" dirty="0">
                <a:solidFill>
                  <a:srgbClr val="112F70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30" name="直接连接符 29"/>
            <p:cNvCxnSpPr/>
            <p:nvPr>
              <p:custDataLst>
                <p:tags r:id="rId16"/>
              </p:custDataLst>
            </p:nvPr>
          </p:nvCxnSpPr>
          <p:spPr>
            <a:xfrm flipH="1">
              <a:off x="3736631" y="3380527"/>
              <a:ext cx="246456" cy="246456"/>
            </a:xfrm>
            <a:prstGeom prst="line">
              <a:avLst/>
            </a:prstGeom>
            <a:ln>
              <a:solidFill>
                <a:srgbClr val="112F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4" name="直接连接符 33"/>
          <p:cNvCxnSpPr/>
          <p:nvPr/>
        </p:nvCxnSpPr>
        <p:spPr>
          <a:xfrm>
            <a:off x="3563888" y="1347614"/>
            <a:ext cx="0" cy="3024336"/>
          </a:xfrm>
          <a:prstGeom prst="line">
            <a:avLst/>
          </a:prstGeom>
          <a:ln>
            <a:solidFill>
              <a:srgbClr val="112F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30"/>
          <p:cNvSpPr txBox="1"/>
          <p:nvPr>
            <p:custDataLst>
              <p:tags r:id="rId17"/>
            </p:custDataLst>
          </p:nvPr>
        </p:nvSpPr>
        <p:spPr>
          <a:xfrm>
            <a:off x="4860032" y="369180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总结与未来展望</a:t>
            </a:r>
            <a:endParaRPr lang="zh-CN" alt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>
            <p:custDataLst>
              <p:tags r:id="rId18"/>
            </p:custDataLst>
          </p:nvPr>
        </p:nvGrpSpPr>
        <p:grpSpPr>
          <a:xfrm>
            <a:off x="4406397" y="3625075"/>
            <a:ext cx="452678" cy="523220"/>
            <a:chOff x="3530409" y="3200893"/>
            <a:chExt cx="452678" cy="523220"/>
          </a:xfrm>
        </p:grpSpPr>
        <p:sp>
          <p:nvSpPr>
            <p:cNvPr id="4" name="文本框 29"/>
            <p:cNvSpPr txBox="1"/>
            <p:nvPr>
              <p:custDataLst>
                <p:tags r:id="rId19"/>
              </p:custDataLst>
            </p:nvPr>
          </p:nvSpPr>
          <p:spPr>
            <a:xfrm>
              <a:off x="3530409" y="3200893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112F70"/>
                  </a:solidFill>
                  <a:ea typeface="微软雅黑" panose="020B0503020204020204" pitchFamily="34" charset="-122"/>
                </a:rPr>
                <a:t>5</a:t>
              </a:r>
              <a:endParaRPr lang="zh-CN" altLang="en-US" sz="2800" dirty="0">
                <a:solidFill>
                  <a:srgbClr val="112F70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5" name="直接连接符 4"/>
            <p:cNvCxnSpPr/>
            <p:nvPr>
              <p:custDataLst>
                <p:tags r:id="rId20"/>
              </p:custDataLst>
            </p:nvPr>
          </p:nvCxnSpPr>
          <p:spPr>
            <a:xfrm flipH="1">
              <a:off x="3736631" y="3380527"/>
              <a:ext cx="246456" cy="246456"/>
            </a:xfrm>
            <a:prstGeom prst="line">
              <a:avLst/>
            </a:prstGeom>
            <a:ln>
              <a:solidFill>
                <a:srgbClr val="112F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851670"/>
            <a:ext cx="3228536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2164797"/>
            <a:ext cx="1677383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02392" y="1851670"/>
            <a:ext cx="305972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139952" y="2067694"/>
            <a:ext cx="2169160" cy="68389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4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lang="zh-CN" altLang="en-US" sz="40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251520" y="195486"/>
            <a:ext cx="2216337" cy="363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项目背景与价值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3" name="矩形 32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grpSp>
        <p:nvGrpSpPr>
          <p:cNvPr id="5" name="组合 4"/>
          <p:cNvGrpSpPr/>
          <p:nvPr>
            <p:custDataLst>
              <p:tags r:id="rId1"/>
            </p:custDataLst>
          </p:nvPr>
        </p:nvGrpSpPr>
        <p:grpSpPr>
          <a:xfrm>
            <a:off x="1319719" y="1022245"/>
            <a:ext cx="1414088" cy="2023125"/>
            <a:chOff x="1083229" y="2454948"/>
            <a:chExt cx="1924051" cy="2752725"/>
          </a:xfrm>
        </p:grpSpPr>
        <p:sp>
          <p:nvSpPr>
            <p:cNvPr id="6" name="Freeform 11"/>
            <p:cNvSpPr/>
            <p:nvPr>
              <p:custDataLst>
                <p:tags r:id="rId2"/>
              </p:custDataLst>
            </p:nvPr>
          </p:nvSpPr>
          <p:spPr bwMode="auto">
            <a:xfrm>
              <a:off x="1521379" y="2454948"/>
              <a:ext cx="1052513" cy="384175"/>
            </a:xfrm>
            <a:custGeom>
              <a:avLst/>
              <a:gdLst>
                <a:gd name="T0" fmla="*/ 88 w 663"/>
                <a:gd name="T1" fmla="*/ 242 h 242"/>
                <a:gd name="T2" fmla="*/ 575 w 663"/>
                <a:gd name="T3" fmla="*/ 242 h 242"/>
                <a:gd name="T4" fmla="*/ 663 w 663"/>
                <a:gd name="T5" fmla="*/ 0 h 242"/>
                <a:gd name="T6" fmla="*/ 0 w 663"/>
                <a:gd name="T7" fmla="*/ 0 h 242"/>
                <a:gd name="T8" fmla="*/ 88 w 663"/>
                <a:gd name="T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3" h="242">
                  <a:moveTo>
                    <a:pt x="88" y="242"/>
                  </a:moveTo>
                  <a:lnTo>
                    <a:pt x="575" y="242"/>
                  </a:lnTo>
                  <a:lnTo>
                    <a:pt x="663" y="0"/>
                  </a:lnTo>
                  <a:lnTo>
                    <a:pt x="0" y="0"/>
                  </a:lnTo>
                  <a:lnTo>
                    <a:pt x="88" y="242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7" name="Freeform 12"/>
            <p:cNvSpPr/>
            <p:nvPr>
              <p:custDataLst>
                <p:tags r:id="rId3"/>
              </p:custDataLst>
            </p:nvPr>
          </p:nvSpPr>
          <p:spPr bwMode="auto">
            <a:xfrm>
              <a:off x="1083229" y="2454948"/>
              <a:ext cx="879475" cy="1525588"/>
            </a:xfrm>
            <a:custGeom>
              <a:avLst/>
              <a:gdLst>
                <a:gd name="T0" fmla="*/ 0 w 233"/>
                <a:gd name="T1" fmla="*/ 102 h 405"/>
                <a:gd name="T2" fmla="*/ 131 w 233"/>
                <a:gd name="T3" fmla="*/ 405 h 405"/>
                <a:gd name="T4" fmla="*/ 233 w 233"/>
                <a:gd name="T5" fmla="*/ 360 h 405"/>
                <a:gd name="T6" fmla="*/ 139 w 233"/>
                <a:gd name="T7" fmla="*/ 102 h 405"/>
                <a:gd name="T8" fmla="*/ 102 w 233"/>
                <a:gd name="T9" fmla="*/ 0 h 405"/>
                <a:gd name="T10" fmla="*/ 0 w 233"/>
                <a:gd name="T11" fmla="*/ 102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3" h="405">
                  <a:moveTo>
                    <a:pt x="0" y="102"/>
                  </a:moveTo>
                  <a:cubicBezTo>
                    <a:pt x="131" y="405"/>
                    <a:pt x="131" y="405"/>
                    <a:pt x="131" y="405"/>
                  </a:cubicBezTo>
                  <a:cubicBezTo>
                    <a:pt x="159" y="381"/>
                    <a:pt x="194" y="365"/>
                    <a:pt x="233" y="360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02" y="0"/>
                    <a:pt x="102" y="0"/>
                    <a:pt x="102" y="0"/>
                  </a:cubicBezTo>
                  <a:lnTo>
                    <a:pt x="0" y="102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8" name="Freeform 13"/>
            <p:cNvSpPr/>
            <p:nvPr>
              <p:custDataLst>
                <p:tags r:id="rId4"/>
              </p:custDataLst>
            </p:nvPr>
          </p:nvSpPr>
          <p:spPr bwMode="auto">
            <a:xfrm>
              <a:off x="2129392" y="2454948"/>
              <a:ext cx="877888" cy="1520825"/>
            </a:xfrm>
            <a:custGeom>
              <a:avLst/>
              <a:gdLst>
                <a:gd name="T0" fmla="*/ 131 w 233"/>
                <a:gd name="T1" fmla="*/ 0 h 404"/>
                <a:gd name="T2" fmla="*/ 94 w 233"/>
                <a:gd name="T3" fmla="*/ 102 h 404"/>
                <a:gd name="T4" fmla="*/ 0 w 233"/>
                <a:gd name="T5" fmla="*/ 360 h 404"/>
                <a:gd name="T6" fmla="*/ 103 w 233"/>
                <a:gd name="T7" fmla="*/ 404 h 404"/>
                <a:gd name="T8" fmla="*/ 233 w 233"/>
                <a:gd name="T9" fmla="*/ 102 h 404"/>
                <a:gd name="T10" fmla="*/ 131 w 233"/>
                <a:gd name="T11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3" h="404">
                  <a:moveTo>
                    <a:pt x="131" y="0"/>
                  </a:moveTo>
                  <a:cubicBezTo>
                    <a:pt x="94" y="102"/>
                    <a:pt x="94" y="102"/>
                    <a:pt x="94" y="102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39" y="364"/>
                    <a:pt x="74" y="380"/>
                    <a:pt x="103" y="404"/>
                  </a:cubicBezTo>
                  <a:cubicBezTo>
                    <a:pt x="233" y="102"/>
                    <a:pt x="233" y="102"/>
                    <a:pt x="233" y="102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9" name="任意多边形 44"/>
            <p:cNvSpPr/>
            <p:nvPr>
              <p:custDataLst>
                <p:tags r:id="rId5"/>
              </p:custDataLst>
            </p:nvPr>
          </p:nvSpPr>
          <p:spPr bwMode="auto">
            <a:xfrm>
              <a:off x="1370567" y="3851948"/>
              <a:ext cx="1358900" cy="1355725"/>
            </a:xfrm>
            <a:custGeom>
              <a:avLst/>
              <a:gdLst>
                <a:gd name="connsiteX0" fmla="*/ 637447 w 1358900"/>
                <a:gd name="connsiteY0" fmla="*/ 104775 h 1355725"/>
                <a:gd name="connsiteX1" fmla="*/ 618579 w 1358900"/>
                <a:gd name="connsiteY1" fmla="*/ 108545 h 1355725"/>
                <a:gd name="connsiteX2" fmla="*/ 297826 w 1358900"/>
                <a:gd name="connsiteY2" fmla="*/ 248047 h 1355725"/>
                <a:gd name="connsiteX3" fmla="*/ 282731 w 1358900"/>
                <a:gd name="connsiteY3" fmla="*/ 263128 h 1355725"/>
                <a:gd name="connsiteX4" fmla="*/ 267637 w 1358900"/>
                <a:gd name="connsiteY4" fmla="*/ 278210 h 1355725"/>
                <a:gd name="connsiteX5" fmla="*/ 101600 w 1358900"/>
                <a:gd name="connsiteY5" fmla="*/ 677863 h 1355725"/>
                <a:gd name="connsiteX6" fmla="*/ 678956 w 1358900"/>
                <a:gd name="connsiteY6" fmla="*/ 1250950 h 1355725"/>
                <a:gd name="connsiteX7" fmla="*/ 1252538 w 1358900"/>
                <a:gd name="connsiteY7" fmla="*/ 677863 h 1355725"/>
                <a:gd name="connsiteX8" fmla="*/ 1086501 w 1358900"/>
                <a:gd name="connsiteY8" fmla="*/ 274439 h 1355725"/>
                <a:gd name="connsiteX9" fmla="*/ 1071407 w 1358900"/>
                <a:gd name="connsiteY9" fmla="*/ 259358 h 1355725"/>
                <a:gd name="connsiteX10" fmla="*/ 1056313 w 1358900"/>
                <a:gd name="connsiteY10" fmla="*/ 248047 h 1355725"/>
                <a:gd name="connsiteX11" fmla="*/ 731786 w 1358900"/>
                <a:gd name="connsiteY11" fmla="*/ 104775 h 1355725"/>
                <a:gd name="connsiteX12" fmla="*/ 712918 w 1358900"/>
                <a:gd name="connsiteY12" fmla="*/ 104775 h 1355725"/>
                <a:gd name="connsiteX13" fmla="*/ 690277 w 1358900"/>
                <a:gd name="connsiteY13" fmla="*/ 104775 h 1355725"/>
                <a:gd name="connsiteX14" fmla="*/ 678956 w 1358900"/>
                <a:gd name="connsiteY14" fmla="*/ 104775 h 1355725"/>
                <a:gd name="connsiteX15" fmla="*/ 660088 w 1358900"/>
                <a:gd name="connsiteY15" fmla="*/ 104775 h 1355725"/>
                <a:gd name="connsiteX16" fmla="*/ 637447 w 1358900"/>
                <a:gd name="connsiteY16" fmla="*/ 104775 h 1355725"/>
                <a:gd name="connsiteX17" fmla="*/ 656802 w 1358900"/>
                <a:gd name="connsiteY17" fmla="*/ 0 h 1355725"/>
                <a:gd name="connsiteX18" fmla="*/ 679450 w 1358900"/>
                <a:gd name="connsiteY18" fmla="*/ 0 h 1355725"/>
                <a:gd name="connsiteX19" fmla="*/ 694549 w 1358900"/>
                <a:gd name="connsiteY19" fmla="*/ 0 h 1355725"/>
                <a:gd name="connsiteX20" fmla="*/ 720972 w 1358900"/>
                <a:gd name="connsiteY20" fmla="*/ 0 h 1355725"/>
                <a:gd name="connsiteX21" fmla="*/ 743620 w 1358900"/>
                <a:gd name="connsiteY21" fmla="*/ 3766 h 1355725"/>
                <a:gd name="connsiteX22" fmla="*/ 1124867 w 1358900"/>
                <a:gd name="connsiteY22" fmla="*/ 169466 h 1355725"/>
                <a:gd name="connsiteX23" fmla="*/ 1143741 w 1358900"/>
                <a:gd name="connsiteY23" fmla="*/ 184529 h 1355725"/>
                <a:gd name="connsiteX24" fmla="*/ 1162615 w 1358900"/>
                <a:gd name="connsiteY24" fmla="*/ 203359 h 1355725"/>
                <a:gd name="connsiteX25" fmla="*/ 1358900 w 1358900"/>
                <a:gd name="connsiteY25" fmla="*/ 677863 h 1355725"/>
                <a:gd name="connsiteX26" fmla="*/ 679450 w 1358900"/>
                <a:gd name="connsiteY26" fmla="*/ 1355725 h 1355725"/>
                <a:gd name="connsiteX27" fmla="*/ 0 w 1358900"/>
                <a:gd name="connsiteY27" fmla="*/ 677863 h 1355725"/>
                <a:gd name="connsiteX28" fmla="*/ 192511 w 1358900"/>
                <a:gd name="connsiteY28" fmla="*/ 207125 h 1355725"/>
                <a:gd name="connsiteX29" fmla="*/ 207610 w 1358900"/>
                <a:gd name="connsiteY29" fmla="*/ 188295 h 1355725"/>
                <a:gd name="connsiteX30" fmla="*/ 226483 w 1358900"/>
                <a:gd name="connsiteY30" fmla="*/ 173232 h 1355725"/>
                <a:gd name="connsiteX31" fmla="*/ 607730 w 1358900"/>
                <a:gd name="connsiteY31" fmla="*/ 3766 h 1355725"/>
                <a:gd name="connsiteX32" fmla="*/ 634153 w 1358900"/>
                <a:gd name="connsiteY32" fmla="*/ 3766 h 1355725"/>
                <a:gd name="connsiteX33" fmla="*/ 656802 w 1358900"/>
                <a:gd name="connsiteY33" fmla="*/ 0 h 135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358900" h="1355725">
                  <a:moveTo>
                    <a:pt x="637447" y="104775"/>
                  </a:moveTo>
                  <a:cubicBezTo>
                    <a:pt x="633673" y="104775"/>
                    <a:pt x="626126" y="104775"/>
                    <a:pt x="618579" y="108545"/>
                  </a:cubicBezTo>
                  <a:cubicBezTo>
                    <a:pt x="494051" y="119856"/>
                    <a:pt x="384618" y="172641"/>
                    <a:pt x="297826" y="248047"/>
                  </a:cubicBezTo>
                  <a:cubicBezTo>
                    <a:pt x="290278" y="255588"/>
                    <a:pt x="286505" y="259358"/>
                    <a:pt x="282731" y="263128"/>
                  </a:cubicBezTo>
                  <a:cubicBezTo>
                    <a:pt x="275184" y="266899"/>
                    <a:pt x="271411" y="274439"/>
                    <a:pt x="267637" y="278210"/>
                  </a:cubicBezTo>
                  <a:cubicBezTo>
                    <a:pt x="165751" y="380008"/>
                    <a:pt x="101600" y="523280"/>
                    <a:pt x="101600" y="677863"/>
                  </a:cubicBezTo>
                  <a:cubicBezTo>
                    <a:pt x="101600" y="994569"/>
                    <a:pt x="361976" y="1250950"/>
                    <a:pt x="678956" y="1250950"/>
                  </a:cubicBezTo>
                  <a:cubicBezTo>
                    <a:pt x="995936" y="1250950"/>
                    <a:pt x="1252538" y="994569"/>
                    <a:pt x="1252538" y="677863"/>
                  </a:cubicBezTo>
                  <a:cubicBezTo>
                    <a:pt x="1252538" y="519510"/>
                    <a:pt x="1188388" y="380008"/>
                    <a:pt x="1086501" y="274439"/>
                  </a:cubicBezTo>
                  <a:cubicBezTo>
                    <a:pt x="1082728" y="270669"/>
                    <a:pt x="1078954" y="266899"/>
                    <a:pt x="1071407" y="259358"/>
                  </a:cubicBezTo>
                  <a:cubicBezTo>
                    <a:pt x="1067633" y="255588"/>
                    <a:pt x="1060086" y="251817"/>
                    <a:pt x="1056313" y="248047"/>
                  </a:cubicBezTo>
                  <a:cubicBezTo>
                    <a:pt x="969521" y="168870"/>
                    <a:pt x="856314" y="119856"/>
                    <a:pt x="731786" y="104775"/>
                  </a:cubicBezTo>
                  <a:cubicBezTo>
                    <a:pt x="728012" y="104775"/>
                    <a:pt x="720465" y="104775"/>
                    <a:pt x="712918" y="104775"/>
                  </a:cubicBezTo>
                  <a:cubicBezTo>
                    <a:pt x="705371" y="104775"/>
                    <a:pt x="697824" y="104775"/>
                    <a:pt x="690277" y="104775"/>
                  </a:cubicBezTo>
                  <a:cubicBezTo>
                    <a:pt x="686503" y="104775"/>
                    <a:pt x="682729" y="104775"/>
                    <a:pt x="678956" y="104775"/>
                  </a:cubicBezTo>
                  <a:cubicBezTo>
                    <a:pt x="671409" y="104775"/>
                    <a:pt x="667635" y="104775"/>
                    <a:pt x="660088" y="104775"/>
                  </a:cubicBezTo>
                  <a:cubicBezTo>
                    <a:pt x="652541" y="104775"/>
                    <a:pt x="644994" y="104775"/>
                    <a:pt x="637447" y="104775"/>
                  </a:cubicBezTo>
                  <a:close/>
                  <a:moveTo>
                    <a:pt x="656802" y="0"/>
                  </a:moveTo>
                  <a:cubicBezTo>
                    <a:pt x="664351" y="0"/>
                    <a:pt x="671901" y="0"/>
                    <a:pt x="679450" y="0"/>
                  </a:cubicBezTo>
                  <a:cubicBezTo>
                    <a:pt x="683225" y="0"/>
                    <a:pt x="690774" y="0"/>
                    <a:pt x="694549" y="0"/>
                  </a:cubicBezTo>
                  <a:cubicBezTo>
                    <a:pt x="702098" y="0"/>
                    <a:pt x="709648" y="0"/>
                    <a:pt x="720972" y="0"/>
                  </a:cubicBezTo>
                  <a:cubicBezTo>
                    <a:pt x="728522" y="3766"/>
                    <a:pt x="736071" y="3766"/>
                    <a:pt x="743620" y="3766"/>
                  </a:cubicBezTo>
                  <a:cubicBezTo>
                    <a:pt x="890835" y="15064"/>
                    <a:pt x="1022950" y="75318"/>
                    <a:pt x="1124867" y="169466"/>
                  </a:cubicBezTo>
                  <a:cubicBezTo>
                    <a:pt x="1132417" y="173232"/>
                    <a:pt x="1139966" y="180763"/>
                    <a:pt x="1143741" y="184529"/>
                  </a:cubicBezTo>
                  <a:cubicBezTo>
                    <a:pt x="1151290" y="192061"/>
                    <a:pt x="1155065" y="195827"/>
                    <a:pt x="1162615" y="203359"/>
                  </a:cubicBezTo>
                  <a:cubicBezTo>
                    <a:pt x="1283406" y="323868"/>
                    <a:pt x="1358900" y="493333"/>
                    <a:pt x="1358900" y="677863"/>
                  </a:cubicBezTo>
                  <a:cubicBezTo>
                    <a:pt x="1358900" y="1054453"/>
                    <a:pt x="1053148" y="1355725"/>
                    <a:pt x="679450" y="1355725"/>
                  </a:cubicBezTo>
                  <a:cubicBezTo>
                    <a:pt x="301978" y="1355725"/>
                    <a:pt x="0" y="1054453"/>
                    <a:pt x="0" y="677863"/>
                  </a:cubicBezTo>
                  <a:cubicBezTo>
                    <a:pt x="0" y="493333"/>
                    <a:pt x="71720" y="327634"/>
                    <a:pt x="192511" y="207125"/>
                  </a:cubicBezTo>
                  <a:cubicBezTo>
                    <a:pt x="196286" y="199593"/>
                    <a:pt x="203835" y="195827"/>
                    <a:pt x="207610" y="188295"/>
                  </a:cubicBezTo>
                  <a:cubicBezTo>
                    <a:pt x="215159" y="180763"/>
                    <a:pt x="222709" y="176998"/>
                    <a:pt x="226483" y="173232"/>
                  </a:cubicBezTo>
                  <a:cubicBezTo>
                    <a:pt x="332176" y="79084"/>
                    <a:pt x="464291" y="18830"/>
                    <a:pt x="607730" y="3766"/>
                  </a:cubicBezTo>
                  <a:cubicBezTo>
                    <a:pt x="615280" y="3766"/>
                    <a:pt x="622829" y="3766"/>
                    <a:pt x="634153" y="3766"/>
                  </a:cubicBezTo>
                  <a:cubicBezTo>
                    <a:pt x="641703" y="0"/>
                    <a:pt x="649252" y="0"/>
                    <a:pt x="656802" y="0"/>
                  </a:cubicBez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6"/>
              </p:custDataLst>
            </p:nvPr>
          </p:nvSpPr>
          <p:spPr>
            <a:xfrm>
              <a:off x="1645635" y="4181409"/>
              <a:ext cx="744491" cy="67962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645" b="1" dirty="0">
                  <a:solidFill>
                    <a:srgbClr val="112F70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rPr>
                <a:t>01</a:t>
              </a:r>
              <a:endParaRPr lang="zh-CN" altLang="en-US" sz="2645" b="1" dirty="0">
                <a:solidFill>
                  <a:srgbClr val="112F70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grpSp>
        <p:nvGrpSpPr>
          <p:cNvPr id="11" name="组合 10"/>
          <p:cNvGrpSpPr/>
          <p:nvPr>
            <p:custDataLst>
              <p:tags r:id="rId7"/>
            </p:custDataLst>
          </p:nvPr>
        </p:nvGrpSpPr>
        <p:grpSpPr>
          <a:xfrm>
            <a:off x="3667865" y="1022245"/>
            <a:ext cx="1414088" cy="2023125"/>
            <a:chOff x="3780744" y="2454948"/>
            <a:chExt cx="1924051" cy="2752725"/>
          </a:xfrm>
        </p:grpSpPr>
        <p:sp>
          <p:nvSpPr>
            <p:cNvPr id="12" name="Freeform 11"/>
            <p:cNvSpPr/>
            <p:nvPr>
              <p:custDataLst>
                <p:tags r:id="rId8"/>
              </p:custDataLst>
            </p:nvPr>
          </p:nvSpPr>
          <p:spPr bwMode="auto">
            <a:xfrm>
              <a:off x="4218894" y="2454948"/>
              <a:ext cx="1052513" cy="384175"/>
            </a:xfrm>
            <a:custGeom>
              <a:avLst/>
              <a:gdLst>
                <a:gd name="T0" fmla="*/ 88 w 663"/>
                <a:gd name="T1" fmla="*/ 242 h 242"/>
                <a:gd name="T2" fmla="*/ 575 w 663"/>
                <a:gd name="T3" fmla="*/ 242 h 242"/>
                <a:gd name="T4" fmla="*/ 663 w 663"/>
                <a:gd name="T5" fmla="*/ 0 h 242"/>
                <a:gd name="T6" fmla="*/ 0 w 663"/>
                <a:gd name="T7" fmla="*/ 0 h 242"/>
                <a:gd name="T8" fmla="*/ 88 w 663"/>
                <a:gd name="T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3" h="242">
                  <a:moveTo>
                    <a:pt x="88" y="242"/>
                  </a:moveTo>
                  <a:lnTo>
                    <a:pt x="575" y="242"/>
                  </a:lnTo>
                  <a:lnTo>
                    <a:pt x="663" y="0"/>
                  </a:lnTo>
                  <a:lnTo>
                    <a:pt x="0" y="0"/>
                  </a:lnTo>
                  <a:lnTo>
                    <a:pt x="88" y="242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13" name="Freeform 12"/>
            <p:cNvSpPr/>
            <p:nvPr>
              <p:custDataLst>
                <p:tags r:id="rId9"/>
              </p:custDataLst>
            </p:nvPr>
          </p:nvSpPr>
          <p:spPr bwMode="auto">
            <a:xfrm>
              <a:off x="3780744" y="2454948"/>
              <a:ext cx="879475" cy="1525588"/>
            </a:xfrm>
            <a:custGeom>
              <a:avLst/>
              <a:gdLst>
                <a:gd name="T0" fmla="*/ 0 w 233"/>
                <a:gd name="T1" fmla="*/ 102 h 405"/>
                <a:gd name="T2" fmla="*/ 131 w 233"/>
                <a:gd name="T3" fmla="*/ 405 h 405"/>
                <a:gd name="T4" fmla="*/ 233 w 233"/>
                <a:gd name="T5" fmla="*/ 360 h 405"/>
                <a:gd name="T6" fmla="*/ 139 w 233"/>
                <a:gd name="T7" fmla="*/ 102 h 405"/>
                <a:gd name="T8" fmla="*/ 102 w 233"/>
                <a:gd name="T9" fmla="*/ 0 h 405"/>
                <a:gd name="T10" fmla="*/ 0 w 233"/>
                <a:gd name="T11" fmla="*/ 102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3" h="405">
                  <a:moveTo>
                    <a:pt x="0" y="102"/>
                  </a:moveTo>
                  <a:cubicBezTo>
                    <a:pt x="131" y="405"/>
                    <a:pt x="131" y="405"/>
                    <a:pt x="131" y="405"/>
                  </a:cubicBezTo>
                  <a:cubicBezTo>
                    <a:pt x="159" y="381"/>
                    <a:pt x="194" y="365"/>
                    <a:pt x="233" y="360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02" y="0"/>
                    <a:pt x="102" y="0"/>
                    <a:pt x="102" y="0"/>
                  </a:cubicBezTo>
                  <a:lnTo>
                    <a:pt x="0" y="102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14" name="Freeform 13"/>
            <p:cNvSpPr/>
            <p:nvPr>
              <p:custDataLst>
                <p:tags r:id="rId10"/>
              </p:custDataLst>
            </p:nvPr>
          </p:nvSpPr>
          <p:spPr bwMode="auto">
            <a:xfrm>
              <a:off x="4826907" y="2454948"/>
              <a:ext cx="877888" cy="1520825"/>
            </a:xfrm>
            <a:custGeom>
              <a:avLst/>
              <a:gdLst>
                <a:gd name="T0" fmla="*/ 131 w 233"/>
                <a:gd name="T1" fmla="*/ 0 h 404"/>
                <a:gd name="T2" fmla="*/ 94 w 233"/>
                <a:gd name="T3" fmla="*/ 102 h 404"/>
                <a:gd name="T4" fmla="*/ 0 w 233"/>
                <a:gd name="T5" fmla="*/ 360 h 404"/>
                <a:gd name="T6" fmla="*/ 103 w 233"/>
                <a:gd name="T7" fmla="*/ 404 h 404"/>
                <a:gd name="T8" fmla="*/ 233 w 233"/>
                <a:gd name="T9" fmla="*/ 102 h 404"/>
                <a:gd name="T10" fmla="*/ 131 w 233"/>
                <a:gd name="T11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3" h="404">
                  <a:moveTo>
                    <a:pt x="131" y="0"/>
                  </a:moveTo>
                  <a:cubicBezTo>
                    <a:pt x="94" y="102"/>
                    <a:pt x="94" y="102"/>
                    <a:pt x="94" y="102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39" y="364"/>
                    <a:pt x="74" y="380"/>
                    <a:pt x="103" y="404"/>
                  </a:cubicBezTo>
                  <a:cubicBezTo>
                    <a:pt x="233" y="102"/>
                    <a:pt x="233" y="102"/>
                    <a:pt x="233" y="102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15" name="任意多边形 50"/>
            <p:cNvSpPr/>
            <p:nvPr>
              <p:custDataLst>
                <p:tags r:id="rId11"/>
              </p:custDataLst>
            </p:nvPr>
          </p:nvSpPr>
          <p:spPr bwMode="auto">
            <a:xfrm>
              <a:off x="4068082" y="3851948"/>
              <a:ext cx="1358900" cy="1355725"/>
            </a:xfrm>
            <a:custGeom>
              <a:avLst/>
              <a:gdLst>
                <a:gd name="connsiteX0" fmla="*/ 637447 w 1358900"/>
                <a:gd name="connsiteY0" fmla="*/ 104775 h 1355725"/>
                <a:gd name="connsiteX1" fmla="*/ 618579 w 1358900"/>
                <a:gd name="connsiteY1" fmla="*/ 108545 h 1355725"/>
                <a:gd name="connsiteX2" fmla="*/ 297826 w 1358900"/>
                <a:gd name="connsiteY2" fmla="*/ 248047 h 1355725"/>
                <a:gd name="connsiteX3" fmla="*/ 282731 w 1358900"/>
                <a:gd name="connsiteY3" fmla="*/ 263128 h 1355725"/>
                <a:gd name="connsiteX4" fmla="*/ 267637 w 1358900"/>
                <a:gd name="connsiteY4" fmla="*/ 278210 h 1355725"/>
                <a:gd name="connsiteX5" fmla="*/ 101600 w 1358900"/>
                <a:gd name="connsiteY5" fmla="*/ 677863 h 1355725"/>
                <a:gd name="connsiteX6" fmla="*/ 678956 w 1358900"/>
                <a:gd name="connsiteY6" fmla="*/ 1250950 h 1355725"/>
                <a:gd name="connsiteX7" fmla="*/ 1252538 w 1358900"/>
                <a:gd name="connsiteY7" fmla="*/ 677863 h 1355725"/>
                <a:gd name="connsiteX8" fmla="*/ 1086501 w 1358900"/>
                <a:gd name="connsiteY8" fmla="*/ 274439 h 1355725"/>
                <a:gd name="connsiteX9" fmla="*/ 1071407 w 1358900"/>
                <a:gd name="connsiteY9" fmla="*/ 259358 h 1355725"/>
                <a:gd name="connsiteX10" fmla="*/ 1056313 w 1358900"/>
                <a:gd name="connsiteY10" fmla="*/ 248047 h 1355725"/>
                <a:gd name="connsiteX11" fmla="*/ 731786 w 1358900"/>
                <a:gd name="connsiteY11" fmla="*/ 104775 h 1355725"/>
                <a:gd name="connsiteX12" fmla="*/ 712918 w 1358900"/>
                <a:gd name="connsiteY12" fmla="*/ 104775 h 1355725"/>
                <a:gd name="connsiteX13" fmla="*/ 690277 w 1358900"/>
                <a:gd name="connsiteY13" fmla="*/ 104775 h 1355725"/>
                <a:gd name="connsiteX14" fmla="*/ 678956 w 1358900"/>
                <a:gd name="connsiteY14" fmla="*/ 104775 h 1355725"/>
                <a:gd name="connsiteX15" fmla="*/ 660088 w 1358900"/>
                <a:gd name="connsiteY15" fmla="*/ 104775 h 1355725"/>
                <a:gd name="connsiteX16" fmla="*/ 637447 w 1358900"/>
                <a:gd name="connsiteY16" fmla="*/ 104775 h 1355725"/>
                <a:gd name="connsiteX17" fmla="*/ 656802 w 1358900"/>
                <a:gd name="connsiteY17" fmla="*/ 0 h 1355725"/>
                <a:gd name="connsiteX18" fmla="*/ 679450 w 1358900"/>
                <a:gd name="connsiteY18" fmla="*/ 0 h 1355725"/>
                <a:gd name="connsiteX19" fmla="*/ 694549 w 1358900"/>
                <a:gd name="connsiteY19" fmla="*/ 0 h 1355725"/>
                <a:gd name="connsiteX20" fmla="*/ 720972 w 1358900"/>
                <a:gd name="connsiteY20" fmla="*/ 0 h 1355725"/>
                <a:gd name="connsiteX21" fmla="*/ 743620 w 1358900"/>
                <a:gd name="connsiteY21" fmla="*/ 3766 h 1355725"/>
                <a:gd name="connsiteX22" fmla="*/ 1124867 w 1358900"/>
                <a:gd name="connsiteY22" fmla="*/ 169466 h 1355725"/>
                <a:gd name="connsiteX23" fmla="*/ 1143741 w 1358900"/>
                <a:gd name="connsiteY23" fmla="*/ 184529 h 1355725"/>
                <a:gd name="connsiteX24" fmla="*/ 1162615 w 1358900"/>
                <a:gd name="connsiteY24" fmla="*/ 203359 h 1355725"/>
                <a:gd name="connsiteX25" fmla="*/ 1358900 w 1358900"/>
                <a:gd name="connsiteY25" fmla="*/ 677863 h 1355725"/>
                <a:gd name="connsiteX26" fmla="*/ 679450 w 1358900"/>
                <a:gd name="connsiteY26" fmla="*/ 1355725 h 1355725"/>
                <a:gd name="connsiteX27" fmla="*/ 0 w 1358900"/>
                <a:gd name="connsiteY27" fmla="*/ 677863 h 1355725"/>
                <a:gd name="connsiteX28" fmla="*/ 192511 w 1358900"/>
                <a:gd name="connsiteY28" fmla="*/ 207125 h 1355725"/>
                <a:gd name="connsiteX29" fmla="*/ 207610 w 1358900"/>
                <a:gd name="connsiteY29" fmla="*/ 188295 h 1355725"/>
                <a:gd name="connsiteX30" fmla="*/ 226484 w 1358900"/>
                <a:gd name="connsiteY30" fmla="*/ 173232 h 1355725"/>
                <a:gd name="connsiteX31" fmla="*/ 607730 w 1358900"/>
                <a:gd name="connsiteY31" fmla="*/ 3766 h 1355725"/>
                <a:gd name="connsiteX32" fmla="*/ 634154 w 1358900"/>
                <a:gd name="connsiteY32" fmla="*/ 3766 h 1355725"/>
                <a:gd name="connsiteX33" fmla="*/ 656802 w 1358900"/>
                <a:gd name="connsiteY33" fmla="*/ 0 h 135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358900" h="1355725">
                  <a:moveTo>
                    <a:pt x="637447" y="104775"/>
                  </a:moveTo>
                  <a:cubicBezTo>
                    <a:pt x="633673" y="104775"/>
                    <a:pt x="626126" y="104775"/>
                    <a:pt x="618579" y="108545"/>
                  </a:cubicBezTo>
                  <a:cubicBezTo>
                    <a:pt x="494051" y="119856"/>
                    <a:pt x="384618" y="172641"/>
                    <a:pt x="297826" y="248047"/>
                  </a:cubicBezTo>
                  <a:cubicBezTo>
                    <a:pt x="290279" y="255588"/>
                    <a:pt x="286505" y="259358"/>
                    <a:pt x="282731" y="263128"/>
                  </a:cubicBezTo>
                  <a:cubicBezTo>
                    <a:pt x="275184" y="266899"/>
                    <a:pt x="271411" y="274439"/>
                    <a:pt x="267637" y="278210"/>
                  </a:cubicBezTo>
                  <a:cubicBezTo>
                    <a:pt x="165751" y="380008"/>
                    <a:pt x="101600" y="523280"/>
                    <a:pt x="101600" y="677863"/>
                  </a:cubicBezTo>
                  <a:cubicBezTo>
                    <a:pt x="101600" y="994569"/>
                    <a:pt x="361976" y="1250950"/>
                    <a:pt x="678956" y="1250950"/>
                  </a:cubicBezTo>
                  <a:cubicBezTo>
                    <a:pt x="995936" y="1250950"/>
                    <a:pt x="1252538" y="994569"/>
                    <a:pt x="1252538" y="677863"/>
                  </a:cubicBezTo>
                  <a:cubicBezTo>
                    <a:pt x="1252538" y="519510"/>
                    <a:pt x="1188388" y="380008"/>
                    <a:pt x="1086501" y="274439"/>
                  </a:cubicBezTo>
                  <a:cubicBezTo>
                    <a:pt x="1082728" y="270669"/>
                    <a:pt x="1078954" y="266899"/>
                    <a:pt x="1071407" y="259358"/>
                  </a:cubicBezTo>
                  <a:cubicBezTo>
                    <a:pt x="1067633" y="255588"/>
                    <a:pt x="1060086" y="251817"/>
                    <a:pt x="1056313" y="248047"/>
                  </a:cubicBezTo>
                  <a:cubicBezTo>
                    <a:pt x="969521" y="168870"/>
                    <a:pt x="856314" y="119856"/>
                    <a:pt x="731786" y="104775"/>
                  </a:cubicBezTo>
                  <a:cubicBezTo>
                    <a:pt x="728012" y="104775"/>
                    <a:pt x="720465" y="104775"/>
                    <a:pt x="712918" y="104775"/>
                  </a:cubicBezTo>
                  <a:cubicBezTo>
                    <a:pt x="705371" y="104775"/>
                    <a:pt x="697824" y="104775"/>
                    <a:pt x="690277" y="104775"/>
                  </a:cubicBezTo>
                  <a:cubicBezTo>
                    <a:pt x="686503" y="104775"/>
                    <a:pt x="682730" y="104775"/>
                    <a:pt x="678956" y="104775"/>
                  </a:cubicBezTo>
                  <a:cubicBezTo>
                    <a:pt x="671409" y="104775"/>
                    <a:pt x="667635" y="104775"/>
                    <a:pt x="660088" y="104775"/>
                  </a:cubicBezTo>
                  <a:cubicBezTo>
                    <a:pt x="652541" y="104775"/>
                    <a:pt x="644994" y="104775"/>
                    <a:pt x="637447" y="104775"/>
                  </a:cubicBezTo>
                  <a:close/>
                  <a:moveTo>
                    <a:pt x="656802" y="0"/>
                  </a:moveTo>
                  <a:cubicBezTo>
                    <a:pt x="664351" y="0"/>
                    <a:pt x="671901" y="0"/>
                    <a:pt x="679450" y="0"/>
                  </a:cubicBezTo>
                  <a:cubicBezTo>
                    <a:pt x="683225" y="0"/>
                    <a:pt x="690774" y="0"/>
                    <a:pt x="694549" y="0"/>
                  </a:cubicBezTo>
                  <a:cubicBezTo>
                    <a:pt x="702099" y="0"/>
                    <a:pt x="709648" y="0"/>
                    <a:pt x="720972" y="0"/>
                  </a:cubicBezTo>
                  <a:cubicBezTo>
                    <a:pt x="728522" y="3766"/>
                    <a:pt x="736071" y="3766"/>
                    <a:pt x="743620" y="3766"/>
                  </a:cubicBezTo>
                  <a:cubicBezTo>
                    <a:pt x="890835" y="15064"/>
                    <a:pt x="1022950" y="75318"/>
                    <a:pt x="1124867" y="169466"/>
                  </a:cubicBezTo>
                  <a:cubicBezTo>
                    <a:pt x="1132417" y="173232"/>
                    <a:pt x="1139966" y="180763"/>
                    <a:pt x="1143741" y="184529"/>
                  </a:cubicBezTo>
                  <a:cubicBezTo>
                    <a:pt x="1151290" y="192061"/>
                    <a:pt x="1155065" y="195827"/>
                    <a:pt x="1162615" y="203359"/>
                  </a:cubicBezTo>
                  <a:cubicBezTo>
                    <a:pt x="1283406" y="323868"/>
                    <a:pt x="1358900" y="493333"/>
                    <a:pt x="1358900" y="677863"/>
                  </a:cubicBezTo>
                  <a:cubicBezTo>
                    <a:pt x="1358900" y="1054453"/>
                    <a:pt x="1053148" y="1355725"/>
                    <a:pt x="679450" y="1355725"/>
                  </a:cubicBezTo>
                  <a:cubicBezTo>
                    <a:pt x="301978" y="1355725"/>
                    <a:pt x="0" y="1054453"/>
                    <a:pt x="0" y="677863"/>
                  </a:cubicBezTo>
                  <a:cubicBezTo>
                    <a:pt x="0" y="493333"/>
                    <a:pt x="71720" y="327634"/>
                    <a:pt x="192511" y="207125"/>
                  </a:cubicBezTo>
                  <a:cubicBezTo>
                    <a:pt x="196286" y="199593"/>
                    <a:pt x="203835" y="195827"/>
                    <a:pt x="207610" y="188295"/>
                  </a:cubicBezTo>
                  <a:cubicBezTo>
                    <a:pt x="215159" y="180763"/>
                    <a:pt x="222709" y="176998"/>
                    <a:pt x="226484" y="173232"/>
                  </a:cubicBezTo>
                  <a:cubicBezTo>
                    <a:pt x="332176" y="79084"/>
                    <a:pt x="464291" y="18830"/>
                    <a:pt x="607730" y="3766"/>
                  </a:cubicBezTo>
                  <a:cubicBezTo>
                    <a:pt x="615280" y="3766"/>
                    <a:pt x="622829" y="3766"/>
                    <a:pt x="634154" y="3766"/>
                  </a:cubicBezTo>
                  <a:cubicBezTo>
                    <a:pt x="641703" y="0"/>
                    <a:pt x="649252" y="0"/>
                    <a:pt x="656802" y="0"/>
                  </a:cubicBez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12"/>
              </p:custDataLst>
            </p:nvPr>
          </p:nvSpPr>
          <p:spPr>
            <a:xfrm>
              <a:off x="4218894" y="4184463"/>
              <a:ext cx="1039394" cy="67962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645" b="1" dirty="0">
                  <a:solidFill>
                    <a:srgbClr val="112F70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rPr>
                <a:t>02</a:t>
              </a:r>
              <a:endParaRPr lang="zh-CN" altLang="en-US" sz="2645" b="1" dirty="0">
                <a:solidFill>
                  <a:srgbClr val="112F70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grpSp>
        <p:nvGrpSpPr>
          <p:cNvPr id="17" name="组合 16"/>
          <p:cNvGrpSpPr/>
          <p:nvPr>
            <p:custDataLst>
              <p:tags r:id="rId13"/>
            </p:custDataLst>
          </p:nvPr>
        </p:nvGrpSpPr>
        <p:grpSpPr>
          <a:xfrm>
            <a:off x="6021086" y="1010410"/>
            <a:ext cx="1414088" cy="2023125"/>
            <a:chOff x="6487784" y="2454948"/>
            <a:chExt cx="1924051" cy="2752725"/>
          </a:xfrm>
        </p:grpSpPr>
        <p:sp>
          <p:nvSpPr>
            <p:cNvPr id="18" name="Freeform 11"/>
            <p:cNvSpPr/>
            <p:nvPr>
              <p:custDataLst>
                <p:tags r:id="rId14"/>
              </p:custDataLst>
            </p:nvPr>
          </p:nvSpPr>
          <p:spPr bwMode="auto">
            <a:xfrm>
              <a:off x="6925934" y="2454948"/>
              <a:ext cx="1052513" cy="384175"/>
            </a:xfrm>
            <a:custGeom>
              <a:avLst/>
              <a:gdLst>
                <a:gd name="T0" fmla="*/ 88 w 663"/>
                <a:gd name="T1" fmla="*/ 242 h 242"/>
                <a:gd name="T2" fmla="*/ 575 w 663"/>
                <a:gd name="T3" fmla="*/ 242 h 242"/>
                <a:gd name="T4" fmla="*/ 663 w 663"/>
                <a:gd name="T5" fmla="*/ 0 h 242"/>
                <a:gd name="T6" fmla="*/ 0 w 663"/>
                <a:gd name="T7" fmla="*/ 0 h 242"/>
                <a:gd name="T8" fmla="*/ 88 w 663"/>
                <a:gd name="T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3" h="242">
                  <a:moveTo>
                    <a:pt x="88" y="242"/>
                  </a:moveTo>
                  <a:lnTo>
                    <a:pt x="575" y="242"/>
                  </a:lnTo>
                  <a:lnTo>
                    <a:pt x="663" y="0"/>
                  </a:lnTo>
                  <a:lnTo>
                    <a:pt x="0" y="0"/>
                  </a:lnTo>
                  <a:lnTo>
                    <a:pt x="88" y="242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19" name="Freeform 12"/>
            <p:cNvSpPr/>
            <p:nvPr>
              <p:custDataLst>
                <p:tags r:id="rId15"/>
              </p:custDataLst>
            </p:nvPr>
          </p:nvSpPr>
          <p:spPr bwMode="auto">
            <a:xfrm>
              <a:off x="6487784" y="2454948"/>
              <a:ext cx="879475" cy="1525588"/>
            </a:xfrm>
            <a:custGeom>
              <a:avLst/>
              <a:gdLst>
                <a:gd name="T0" fmla="*/ 0 w 233"/>
                <a:gd name="T1" fmla="*/ 102 h 405"/>
                <a:gd name="T2" fmla="*/ 131 w 233"/>
                <a:gd name="T3" fmla="*/ 405 h 405"/>
                <a:gd name="T4" fmla="*/ 233 w 233"/>
                <a:gd name="T5" fmla="*/ 360 h 405"/>
                <a:gd name="T6" fmla="*/ 139 w 233"/>
                <a:gd name="T7" fmla="*/ 102 h 405"/>
                <a:gd name="T8" fmla="*/ 102 w 233"/>
                <a:gd name="T9" fmla="*/ 0 h 405"/>
                <a:gd name="T10" fmla="*/ 0 w 233"/>
                <a:gd name="T11" fmla="*/ 102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3" h="405">
                  <a:moveTo>
                    <a:pt x="0" y="102"/>
                  </a:moveTo>
                  <a:cubicBezTo>
                    <a:pt x="131" y="405"/>
                    <a:pt x="131" y="405"/>
                    <a:pt x="131" y="405"/>
                  </a:cubicBezTo>
                  <a:cubicBezTo>
                    <a:pt x="159" y="381"/>
                    <a:pt x="194" y="365"/>
                    <a:pt x="233" y="360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02" y="0"/>
                    <a:pt x="102" y="0"/>
                    <a:pt x="102" y="0"/>
                  </a:cubicBezTo>
                  <a:lnTo>
                    <a:pt x="0" y="102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20" name="Freeform 13"/>
            <p:cNvSpPr/>
            <p:nvPr>
              <p:custDataLst>
                <p:tags r:id="rId16"/>
              </p:custDataLst>
            </p:nvPr>
          </p:nvSpPr>
          <p:spPr bwMode="auto">
            <a:xfrm>
              <a:off x="7533947" y="2454948"/>
              <a:ext cx="877888" cy="1520825"/>
            </a:xfrm>
            <a:custGeom>
              <a:avLst/>
              <a:gdLst>
                <a:gd name="T0" fmla="*/ 131 w 233"/>
                <a:gd name="T1" fmla="*/ 0 h 404"/>
                <a:gd name="T2" fmla="*/ 94 w 233"/>
                <a:gd name="T3" fmla="*/ 102 h 404"/>
                <a:gd name="T4" fmla="*/ 0 w 233"/>
                <a:gd name="T5" fmla="*/ 360 h 404"/>
                <a:gd name="T6" fmla="*/ 103 w 233"/>
                <a:gd name="T7" fmla="*/ 404 h 404"/>
                <a:gd name="T8" fmla="*/ 233 w 233"/>
                <a:gd name="T9" fmla="*/ 102 h 404"/>
                <a:gd name="T10" fmla="*/ 131 w 233"/>
                <a:gd name="T11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3" h="404">
                  <a:moveTo>
                    <a:pt x="131" y="0"/>
                  </a:moveTo>
                  <a:cubicBezTo>
                    <a:pt x="94" y="102"/>
                    <a:pt x="94" y="102"/>
                    <a:pt x="94" y="102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39" y="364"/>
                    <a:pt x="74" y="380"/>
                    <a:pt x="103" y="404"/>
                  </a:cubicBezTo>
                  <a:cubicBezTo>
                    <a:pt x="233" y="102"/>
                    <a:pt x="233" y="102"/>
                    <a:pt x="233" y="102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21" name="任意多边形 56"/>
            <p:cNvSpPr/>
            <p:nvPr>
              <p:custDataLst>
                <p:tags r:id="rId17"/>
              </p:custDataLst>
            </p:nvPr>
          </p:nvSpPr>
          <p:spPr bwMode="auto">
            <a:xfrm>
              <a:off x="6775122" y="3851948"/>
              <a:ext cx="1358900" cy="1355725"/>
            </a:xfrm>
            <a:custGeom>
              <a:avLst/>
              <a:gdLst>
                <a:gd name="connsiteX0" fmla="*/ 637447 w 1358900"/>
                <a:gd name="connsiteY0" fmla="*/ 104775 h 1355725"/>
                <a:gd name="connsiteX1" fmla="*/ 618579 w 1358900"/>
                <a:gd name="connsiteY1" fmla="*/ 108545 h 1355725"/>
                <a:gd name="connsiteX2" fmla="*/ 297826 w 1358900"/>
                <a:gd name="connsiteY2" fmla="*/ 248047 h 1355725"/>
                <a:gd name="connsiteX3" fmla="*/ 282731 w 1358900"/>
                <a:gd name="connsiteY3" fmla="*/ 263128 h 1355725"/>
                <a:gd name="connsiteX4" fmla="*/ 267637 w 1358900"/>
                <a:gd name="connsiteY4" fmla="*/ 278210 h 1355725"/>
                <a:gd name="connsiteX5" fmla="*/ 101600 w 1358900"/>
                <a:gd name="connsiteY5" fmla="*/ 677863 h 1355725"/>
                <a:gd name="connsiteX6" fmla="*/ 678956 w 1358900"/>
                <a:gd name="connsiteY6" fmla="*/ 1250950 h 1355725"/>
                <a:gd name="connsiteX7" fmla="*/ 1252538 w 1358900"/>
                <a:gd name="connsiteY7" fmla="*/ 677863 h 1355725"/>
                <a:gd name="connsiteX8" fmla="*/ 1086501 w 1358900"/>
                <a:gd name="connsiteY8" fmla="*/ 274439 h 1355725"/>
                <a:gd name="connsiteX9" fmla="*/ 1071407 w 1358900"/>
                <a:gd name="connsiteY9" fmla="*/ 259358 h 1355725"/>
                <a:gd name="connsiteX10" fmla="*/ 1056313 w 1358900"/>
                <a:gd name="connsiteY10" fmla="*/ 248047 h 1355725"/>
                <a:gd name="connsiteX11" fmla="*/ 731786 w 1358900"/>
                <a:gd name="connsiteY11" fmla="*/ 104775 h 1355725"/>
                <a:gd name="connsiteX12" fmla="*/ 712918 w 1358900"/>
                <a:gd name="connsiteY12" fmla="*/ 104775 h 1355725"/>
                <a:gd name="connsiteX13" fmla="*/ 690277 w 1358900"/>
                <a:gd name="connsiteY13" fmla="*/ 104775 h 1355725"/>
                <a:gd name="connsiteX14" fmla="*/ 678956 w 1358900"/>
                <a:gd name="connsiteY14" fmla="*/ 104775 h 1355725"/>
                <a:gd name="connsiteX15" fmla="*/ 660088 w 1358900"/>
                <a:gd name="connsiteY15" fmla="*/ 104775 h 1355725"/>
                <a:gd name="connsiteX16" fmla="*/ 637447 w 1358900"/>
                <a:gd name="connsiteY16" fmla="*/ 104775 h 1355725"/>
                <a:gd name="connsiteX17" fmla="*/ 656802 w 1358900"/>
                <a:gd name="connsiteY17" fmla="*/ 0 h 1355725"/>
                <a:gd name="connsiteX18" fmla="*/ 679450 w 1358900"/>
                <a:gd name="connsiteY18" fmla="*/ 0 h 1355725"/>
                <a:gd name="connsiteX19" fmla="*/ 694549 w 1358900"/>
                <a:gd name="connsiteY19" fmla="*/ 0 h 1355725"/>
                <a:gd name="connsiteX20" fmla="*/ 720972 w 1358900"/>
                <a:gd name="connsiteY20" fmla="*/ 0 h 1355725"/>
                <a:gd name="connsiteX21" fmla="*/ 743620 w 1358900"/>
                <a:gd name="connsiteY21" fmla="*/ 3766 h 1355725"/>
                <a:gd name="connsiteX22" fmla="*/ 1124867 w 1358900"/>
                <a:gd name="connsiteY22" fmla="*/ 169466 h 1355725"/>
                <a:gd name="connsiteX23" fmla="*/ 1143741 w 1358900"/>
                <a:gd name="connsiteY23" fmla="*/ 184529 h 1355725"/>
                <a:gd name="connsiteX24" fmla="*/ 1162615 w 1358900"/>
                <a:gd name="connsiteY24" fmla="*/ 203359 h 1355725"/>
                <a:gd name="connsiteX25" fmla="*/ 1358900 w 1358900"/>
                <a:gd name="connsiteY25" fmla="*/ 677863 h 1355725"/>
                <a:gd name="connsiteX26" fmla="*/ 679450 w 1358900"/>
                <a:gd name="connsiteY26" fmla="*/ 1355725 h 1355725"/>
                <a:gd name="connsiteX27" fmla="*/ 0 w 1358900"/>
                <a:gd name="connsiteY27" fmla="*/ 677863 h 1355725"/>
                <a:gd name="connsiteX28" fmla="*/ 192511 w 1358900"/>
                <a:gd name="connsiteY28" fmla="*/ 207125 h 1355725"/>
                <a:gd name="connsiteX29" fmla="*/ 207610 w 1358900"/>
                <a:gd name="connsiteY29" fmla="*/ 188295 h 1355725"/>
                <a:gd name="connsiteX30" fmla="*/ 226484 w 1358900"/>
                <a:gd name="connsiteY30" fmla="*/ 173232 h 1355725"/>
                <a:gd name="connsiteX31" fmla="*/ 607730 w 1358900"/>
                <a:gd name="connsiteY31" fmla="*/ 3766 h 1355725"/>
                <a:gd name="connsiteX32" fmla="*/ 634154 w 1358900"/>
                <a:gd name="connsiteY32" fmla="*/ 3766 h 1355725"/>
                <a:gd name="connsiteX33" fmla="*/ 656802 w 1358900"/>
                <a:gd name="connsiteY33" fmla="*/ 0 h 135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358900" h="1355725">
                  <a:moveTo>
                    <a:pt x="637447" y="104775"/>
                  </a:moveTo>
                  <a:cubicBezTo>
                    <a:pt x="633673" y="104775"/>
                    <a:pt x="626126" y="104775"/>
                    <a:pt x="618579" y="108545"/>
                  </a:cubicBezTo>
                  <a:cubicBezTo>
                    <a:pt x="494051" y="119856"/>
                    <a:pt x="384618" y="172641"/>
                    <a:pt x="297826" y="248047"/>
                  </a:cubicBezTo>
                  <a:cubicBezTo>
                    <a:pt x="290279" y="255588"/>
                    <a:pt x="286505" y="259358"/>
                    <a:pt x="282731" y="263128"/>
                  </a:cubicBezTo>
                  <a:cubicBezTo>
                    <a:pt x="275184" y="266899"/>
                    <a:pt x="271411" y="274439"/>
                    <a:pt x="267637" y="278210"/>
                  </a:cubicBezTo>
                  <a:cubicBezTo>
                    <a:pt x="165751" y="380008"/>
                    <a:pt x="101600" y="523280"/>
                    <a:pt x="101600" y="677863"/>
                  </a:cubicBezTo>
                  <a:cubicBezTo>
                    <a:pt x="101600" y="994569"/>
                    <a:pt x="361976" y="1250950"/>
                    <a:pt x="678956" y="1250950"/>
                  </a:cubicBezTo>
                  <a:cubicBezTo>
                    <a:pt x="995936" y="1250950"/>
                    <a:pt x="1252538" y="994569"/>
                    <a:pt x="1252538" y="677863"/>
                  </a:cubicBezTo>
                  <a:cubicBezTo>
                    <a:pt x="1252538" y="519510"/>
                    <a:pt x="1188388" y="380008"/>
                    <a:pt x="1086501" y="274439"/>
                  </a:cubicBezTo>
                  <a:cubicBezTo>
                    <a:pt x="1082728" y="270669"/>
                    <a:pt x="1078954" y="266899"/>
                    <a:pt x="1071407" y="259358"/>
                  </a:cubicBezTo>
                  <a:cubicBezTo>
                    <a:pt x="1067633" y="255588"/>
                    <a:pt x="1060086" y="251817"/>
                    <a:pt x="1056313" y="248047"/>
                  </a:cubicBezTo>
                  <a:cubicBezTo>
                    <a:pt x="969521" y="168870"/>
                    <a:pt x="856314" y="119856"/>
                    <a:pt x="731786" y="104775"/>
                  </a:cubicBezTo>
                  <a:cubicBezTo>
                    <a:pt x="728012" y="104775"/>
                    <a:pt x="720465" y="104775"/>
                    <a:pt x="712918" y="104775"/>
                  </a:cubicBezTo>
                  <a:cubicBezTo>
                    <a:pt x="705371" y="104775"/>
                    <a:pt x="697824" y="104775"/>
                    <a:pt x="690277" y="104775"/>
                  </a:cubicBezTo>
                  <a:cubicBezTo>
                    <a:pt x="686503" y="104775"/>
                    <a:pt x="682730" y="104775"/>
                    <a:pt x="678956" y="104775"/>
                  </a:cubicBezTo>
                  <a:cubicBezTo>
                    <a:pt x="671409" y="104775"/>
                    <a:pt x="667635" y="104775"/>
                    <a:pt x="660088" y="104775"/>
                  </a:cubicBezTo>
                  <a:cubicBezTo>
                    <a:pt x="652541" y="104775"/>
                    <a:pt x="644994" y="104775"/>
                    <a:pt x="637447" y="104775"/>
                  </a:cubicBezTo>
                  <a:close/>
                  <a:moveTo>
                    <a:pt x="656802" y="0"/>
                  </a:moveTo>
                  <a:cubicBezTo>
                    <a:pt x="664351" y="0"/>
                    <a:pt x="671901" y="0"/>
                    <a:pt x="679450" y="0"/>
                  </a:cubicBezTo>
                  <a:cubicBezTo>
                    <a:pt x="683225" y="0"/>
                    <a:pt x="690774" y="0"/>
                    <a:pt x="694549" y="0"/>
                  </a:cubicBezTo>
                  <a:cubicBezTo>
                    <a:pt x="702099" y="0"/>
                    <a:pt x="709648" y="0"/>
                    <a:pt x="720972" y="0"/>
                  </a:cubicBezTo>
                  <a:cubicBezTo>
                    <a:pt x="728522" y="3766"/>
                    <a:pt x="736071" y="3766"/>
                    <a:pt x="743620" y="3766"/>
                  </a:cubicBezTo>
                  <a:cubicBezTo>
                    <a:pt x="890835" y="15064"/>
                    <a:pt x="1022950" y="75318"/>
                    <a:pt x="1124867" y="169466"/>
                  </a:cubicBezTo>
                  <a:cubicBezTo>
                    <a:pt x="1132417" y="173232"/>
                    <a:pt x="1139966" y="180763"/>
                    <a:pt x="1143741" y="184529"/>
                  </a:cubicBezTo>
                  <a:cubicBezTo>
                    <a:pt x="1151290" y="192061"/>
                    <a:pt x="1155065" y="195827"/>
                    <a:pt x="1162615" y="203359"/>
                  </a:cubicBezTo>
                  <a:cubicBezTo>
                    <a:pt x="1283406" y="323868"/>
                    <a:pt x="1358900" y="493333"/>
                    <a:pt x="1358900" y="677863"/>
                  </a:cubicBezTo>
                  <a:cubicBezTo>
                    <a:pt x="1358900" y="1054453"/>
                    <a:pt x="1053148" y="1355725"/>
                    <a:pt x="679450" y="1355725"/>
                  </a:cubicBezTo>
                  <a:cubicBezTo>
                    <a:pt x="301978" y="1355725"/>
                    <a:pt x="0" y="1054453"/>
                    <a:pt x="0" y="677863"/>
                  </a:cubicBezTo>
                  <a:cubicBezTo>
                    <a:pt x="0" y="493333"/>
                    <a:pt x="71720" y="327634"/>
                    <a:pt x="192511" y="207125"/>
                  </a:cubicBezTo>
                  <a:cubicBezTo>
                    <a:pt x="196286" y="199593"/>
                    <a:pt x="203835" y="195827"/>
                    <a:pt x="207610" y="188295"/>
                  </a:cubicBezTo>
                  <a:cubicBezTo>
                    <a:pt x="215159" y="180763"/>
                    <a:pt x="222709" y="176998"/>
                    <a:pt x="226484" y="173232"/>
                  </a:cubicBezTo>
                  <a:cubicBezTo>
                    <a:pt x="332176" y="79084"/>
                    <a:pt x="464291" y="18830"/>
                    <a:pt x="607730" y="3766"/>
                  </a:cubicBezTo>
                  <a:cubicBezTo>
                    <a:pt x="615280" y="3766"/>
                    <a:pt x="622829" y="3766"/>
                    <a:pt x="634154" y="3766"/>
                  </a:cubicBezTo>
                  <a:cubicBezTo>
                    <a:pt x="641703" y="0"/>
                    <a:pt x="649252" y="0"/>
                    <a:pt x="656802" y="0"/>
                  </a:cubicBez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975">
                <a:solidFill>
                  <a:prstClr val="white"/>
                </a:solidFill>
              </a:endParaRPr>
            </a:p>
          </p:txBody>
        </p:sp>
        <p:sp>
          <p:nvSpPr>
            <p:cNvPr id="22" name="矩形 21"/>
            <p:cNvSpPr/>
            <p:nvPr>
              <p:custDataLst>
                <p:tags r:id="rId18"/>
              </p:custDataLst>
            </p:nvPr>
          </p:nvSpPr>
          <p:spPr>
            <a:xfrm>
              <a:off x="6909686" y="4179818"/>
              <a:ext cx="1039394" cy="67962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645" b="1" dirty="0">
                  <a:solidFill>
                    <a:srgbClr val="112F70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rPr>
                <a:t>03</a:t>
              </a:r>
              <a:endParaRPr lang="zh-CN" altLang="en-US" sz="2645" b="1" dirty="0">
                <a:solidFill>
                  <a:srgbClr val="112F70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sp>
        <p:nvSpPr>
          <p:cNvPr id="29" name="文本框 28"/>
          <p:cNvSpPr txBox="1"/>
          <p:nvPr>
            <p:custDataLst>
              <p:tags r:id="rId19"/>
            </p:custDataLst>
          </p:nvPr>
        </p:nvSpPr>
        <p:spPr>
          <a:xfrm>
            <a:off x="885972" y="3158707"/>
            <a:ext cx="2160240" cy="118364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知识深度不足</a:t>
            </a:r>
            <a:endParaRPr lang="en-US" altLang="zh-CN" sz="11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通用大模型在处理儿科复杂症状时，常因缺乏专业儿科知识而给出模糊建议，无法提供精准的循证依据，难以满足家长对专业医疗咨询的需求。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98" y="133399"/>
            <a:ext cx="1028723" cy="8195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19719" y="487609"/>
            <a:ext cx="6030124" cy="5057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 err="1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通用大模型在儿科场景的三大短板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21"/>
            </p:custDataLst>
          </p:nvPr>
        </p:nvSpPr>
        <p:spPr>
          <a:xfrm>
            <a:off x="3218657" y="3195247"/>
            <a:ext cx="2232247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幻觉风险高</a:t>
            </a:r>
            <a:endParaRPr lang="en-US" altLang="zh-CN" sz="11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由于缺少儿科领域针对性训练，通用大模型容易产生幻觉，给出错误或不切实际的医疗建议，可能误导家长，造成信任危机。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22"/>
            </p:custDataLst>
          </p:nvPr>
        </p:nvSpPr>
        <p:spPr>
          <a:xfrm>
            <a:off x="5577752" y="3195247"/>
            <a:ext cx="2304256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语气生硬</a:t>
            </a:r>
            <a:endParaRPr lang="en-US" altLang="zh-CN" sz="11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通用大模型的回答往往套用成人表述，缺乏儿科语境下的安抚性与通俗性，难以缓解家长焦虑，无法有效沟通。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文本框 70"/>
          <p:cNvSpPr txBox="1"/>
          <p:nvPr/>
        </p:nvSpPr>
        <p:spPr>
          <a:xfrm>
            <a:off x="251520" y="195486"/>
            <a:ext cx="2216337" cy="363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项目背景与价值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 b="1"/>
          </a:p>
        </p:txBody>
      </p:sp>
      <p:sp>
        <p:nvSpPr>
          <p:cNvPr id="73" name="矩形 72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 b="1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98" y="133399"/>
            <a:ext cx="1028723" cy="81954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475537" y="987893"/>
            <a:ext cx="6523191" cy="6516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2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安全可控的轻量级儿科助手构想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8"/>
          <p:cNvSpPr/>
          <p:nvPr/>
        </p:nvSpPr>
        <p:spPr>
          <a:xfrm>
            <a:off x="900232" y="2460850"/>
            <a:ext cx="5864197" cy="41344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轻量级路线</a:t>
            </a:r>
            <a:endParaRPr lang="en-US" sz="16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 9"/>
          <p:cNvSpPr/>
          <p:nvPr/>
        </p:nvSpPr>
        <p:spPr>
          <a:xfrm>
            <a:off x="899666" y="2931679"/>
            <a:ext cx="5864763" cy="8438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在数据合规与算力受限前提下，项目采用小参数、高质量、安全围栏的轻量级路线，选用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Qwen-1.5B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，通过</a:t>
            </a:r>
            <a:r>
              <a:rPr lang="en-US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LoRA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微调与系统级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Prompt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实现安全可控的儿科助手。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851670"/>
            <a:ext cx="3228536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2164797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02392" y="1851670"/>
            <a:ext cx="305972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139952" y="2067694"/>
            <a:ext cx="2703304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4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数据集构建</a:t>
            </a:r>
            <a:endParaRPr lang="zh-CN" altLang="en-US" sz="40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251520" y="267241"/>
            <a:ext cx="2216337" cy="363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数据集构建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07504" y="267241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3" name="矩形 32"/>
          <p:cNvSpPr/>
          <p:nvPr/>
        </p:nvSpPr>
        <p:spPr>
          <a:xfrm>
            <a:off x="211110" y="267241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98" y="205154"/>
            <a:ext cx="1028723" cy="819549"/>
          </a:xfrm>
          <a:prstGeom prst="rect">
            <a:avLst/>
          </a:prstGeom>
        </p:spPr>
      </p:pic>
      <p:sp>
        <p:nvSpPr>
          <p:cNvPr id="37" name="Shape 1"/>
          <p:cNvSpPr/>
          <p:nvPr/>
        </p:nvSpPr>
        <p:spPr>
          <a:xfrm>
            <a:off x="7147120" y="5252916"/>
            <a:ext cx="1515321" cy="45719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39" name="Text 9"/>
          <p:cNvSpPr/>
          <p:nvPr>
            <p:custDataLst>
              <p:tags r:id="rId2"/>
            </p:custDataLst>
          </p:nvPr>
        </p:nvSpPr>
        <p:spPr>
          <a:xfrm>
            <a:off x="765972" y="2248717"/>
            <a:ext cx="1927690" cy="17478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 10"/>
          <p:cNvSpPr/>
          <p:nvPr>
            <p:custDataLst>
              <p:tags r:id="rId3"/>
            </p:custDataLst>
          </p:nvPr>
        </p:nvSpPr>
        <p:spPr>
          <a:xfrm>
            <a:off x="3414415" y="1751674"/>
            <a:ext cx="2059443" cy="5557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/>
            <a:endParaRPr lang="en-US" sz="16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41" name="Text 11"/>
          <p:cNvSpPr/>
          <p:nvPr>
            <p:custDataLst>
              <p:tags r:id="rId4"/>
            </p:custDataLst>
          </p:nvPr>
        </p:nvSpPr>
        <p:spPr>
          <a:xfrm>
            <a:off x="3415030" y="2248535"/>
            <a:ext cx="2058670" cy="13125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83210" y="696595"/>
            <a:ext cx="609600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数据规模</a:t>
            </a:r>
            <a:endParaRPr lang="zh-CN" b="1" smtClean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11505" y="1203325"/>
            <a:ext cx="760222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457200" algn="just" fontAlgn="auto">
              <a:lnSpc>
                <a:spcPct val="150000"/>
              </a:lnSpc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原始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CSV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共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10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万条真实医患问答，其中覆盖内科，外科，耳鼻喉科等多个细分领域，但受限于算力，我们对数据集进行了处理，对各个科室进行了统计，较为平均的选择了各科室信息，共计</a:t>
            </a: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2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万条。</a:t>
            </a:r>
            <a:endParaRPr lang="zh-CN" alt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3210" y="1751965"/>
            <a:ext cx="457200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数据字段</a:t>
            </a:r>
            <a:endParaRPr lang="zh-CN" alt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10870" y="2175510"/>
            <a:ext cx="758507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457200" algn="just" fontAlgn="auto">
              <a:lnSpc>
                <a:spcPct val="150000"/>
              </a:lnSpc>
            </a:pPr>
            <a:r>
              <a:rPr lang="zh-CN" altLang="en-US" sz="12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数据集包含</a:t>
            </a:r>
            <a:r>
              <a:rPr lang="en-US" altLang="zh-CN" sz="12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 4 </a:t>
            </a:r>
            <a:r>
              <a:rPr lang="zh-CN" altLang="en-US" sz="12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个核心字段，分别为科室分类，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问题标题，详细描述和医生回答，构成了完整细致的问答流程</a:t>
            </a:r>
            <a:r>
              <a:rPr lang="en-US" sz="12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，为后续清洗与Prompt构造提供基础</a:t>
            </a:r>
            <a:r>
              <a:rPr 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。</a:t>
            </a:r>
            <a:endParaRPr lang="en-US" alt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83210" y="2710815"/>
            <a:ext cx="457200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数据示例</a:t>
            </a:r>
            <a:endParaRPr lang="zh-CN" alt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0495" y="3220085"/>
            <a:ext cx="884364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457200" fontAlgn="auto">
              <a:lnSpc>
                <a:spcPct val="150000"/>
              </a:lnSpc>
            </a:pPr>
            <a:r>
              <a:rPr lang="zh-CN" altLang="en-US" sz="12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科室：神经内科；</a:t>
            </a:r>
            <a:endParaRPr lang="zh-CN" altLang="en-US" sz="1200" dirty="0" err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 sz="12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问题标题：小孩头晕四肢发麻；</a:t>
            </a:r>
            <a:endParaRPr lang="zh-CN" altLang="en-US" sz="1200" dirty="0" err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 sz="12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家长咨询：医生，我家男孩</a:t>
            </a:r>
            <a:r>
              <a:rPr lang="en-US" altLang="zh-CN" sz="12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12</a:t>
            </a:r>
            <a:r>
              <a:rPr lang="zh-CN" altLang="en-US" sz="12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岁，最近总喊头晕，偶尔四肢发麻，也不发烧，最近学习压力挺大的，这是怎么回事？</a:t>
            </a:r>
            <a:endParaRPr lang="zh-CN" altLang="en-US" sz="1200" dirty="0" err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 sz="12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医生回答：首先观察有无低热，可能是感冒，其次观察是否长期伏案低头学习，关注学习压力，</a:t>
            </a: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建议纠正坐姿、保证睡眠。</a:t>
            </a:r>
            <a:endParaRPr lang="zh-CN" alt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0495" y="4444365"/>
            <a:ext cx="8063230" cy="368300"/>
          </a:xfrm>
          <a:prstGeom prst="rect">
            <a:avLst/>
          </a:prstGeom>
        </p:spPr>
        <p:txBody>
          <a:bodyPr wrap="square">
            <a:spAutoFit/>
          </a:bodyPr>
          <a:p>
            <a:pPr indent="457200" algn="l">
              <a:lnSpc>
                <a:spcPct val="150000"/>
              </a:lnSpc>
              <a:buClrTx/>
              <a:buSzTx/>
              <a:buNone/>
            </a:pPr>
            <a:r>
              <a:rPr lang="zh-CN" altLang="en-US" sz="12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医生并没有直接下定论，而是分别从感冒、学习姿势导致的颈椎问题、以及心理压力三个维度帮家长分析。</a:t>
            </a:r>
            <a:endParaRPr lang="zh-CN" altLang="en-US" sz="1200" dirty="0" err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51520" y="195486"/>
            <a:ext cx="2216337" cy="363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数据集构建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2" name="矩形 31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98" y="133399"/>
            <a:ext cx="1028723" cy="819549"/>
          </a:xfrm>
          <a:prstGeom prst="rect">
            <a:avLst/>
          </a:prstGeom>
        </p:spPr>
      </p:pic>
      <p:sp>
        <p:nvSpPr>
          <p:cNvPr id="4" name="Text 8"/>
          <p:cNvSpPr/>
          <p:nvPr/>
        </p:nvSpPr>
        <p:spPr>
          <a:xfrm>
            <a:off x="539805" y="1060083"/>
            <a:ext cx="7212965" cy="5765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endParaRPr 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9"/>
          <p:cNvSpPr/>
          <p:nvPr/>
        </p:nvSpPr>
        <p:spPr>
          <a:xfrm>
            <a:off x="619180" y="1472833"/>
            <a:ext cx="7212965" cy="11061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indent="457200" algn="just" fontAlgn="auto"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将每条样本封装为Instruction-Input-Output三元组，通过系统级Prompt定义模型身份与行为，确保回答既专业又符合家长需求。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 8"/>
          <p:cNvSpPr/>
          <p:nvPr/>
        </p:nvSpPr>
        <p:spPr>
          <a:xfrm>
            <a:off x="539805" y="2788151"/>
            <a:ext cx="7212965" cy="5765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endParaRPr 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 9"/>
          <p:cNvSpPr/>
          <p:nvPr/>
        </p:nvSpPr>
        <p:spPr>
          <a:xfrm>
            <a:off x="619125" y="3058795"/>
            <a:ext cx="7312025" cy="11061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indent="457200" algn="just">
              <a:lnSpc>
                <a:spcPct val="150000"/>
              </a:lnSpc>
              <a:buClrTx/>
              <a:buSzTx/>
              <a:buFontTx/>
            </a:pPr>
            <a:r>
              <a:rPr 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</a:rPr>
              <a:t>统一去特殊符号、截断超长至2048 token，采用Qwen原生Tokenizer，保留控制符以兼容后续TRL库，为训练稳定性奠定基础。</a:t>
            </a:r>
            <a:endParaRPr 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83210" y="776605"/>
            <a:ext cx="609600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模板化</a:t>
            </a:r>
            <a:endParaRPr lang="zh-CN" altLang="en-US" b="1" dirty="0" smtClean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3210" y="2284095"/>
            <a:ext cx="609600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Token</a:t>
            </a: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Sans" pitchFamily="34" charset="-120"/>
                <a:sym typeface="+mn-ea"/>
              </a:rPr>
              <a:t>化</a:t>
            </a:r>
            <a:endParaRPr lang="zh-CN" altLang="en-US" b="1" dirty="0" smtClean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Sans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851670"/>
            <a:ext cx="3228536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2164797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02392" y="1851670"/>
            <a:ext cx="305972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139952" y="2067694"/>
            <a:ext cx="4755148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4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技术路线与微调框架</a:t>
            </a:r>
            <a:endParaRPr lang="zh-CN" altLang="en-US" sz="40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10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11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12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13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14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15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16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17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18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19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2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20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21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22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23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24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25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26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27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28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29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3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30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31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32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33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34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35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36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37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38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39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4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40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41.xml><?xml version="1.0" encoding="utf-8"?>
<p:tagLst xmlns:p="http://schemas.openxmlformats.org/presentationml/2006/main">
  <p:tag name="KSO_WM_DIAGRAM_VIRTUALLY_FRAME" val="{&quot;height&quot;:262.4596062992126,&quot;left&quot;:69.76157480314961,&quot;top&quot;:79.55984251968503,&quot;width&quot;:550.8689763779528}"/>
</p:tagLst>
</file>

<file path=ppt/tags/tag42.xml><?xml version="1.0" encoding="utf-8"?>
<p:tagLst xmlns:p="http://schemas.openxmlformats.org/presentationml/2006/main">
  <p:tag name="KSO_WM_DIAGRAM_VIRTUALLY_FRAME" val="{&quot;height&quot;:216.3852755905512,&quot;left&quot;:34.59370078740157,&quot;top&quot;:117.45118110236217,&quot;width&quot;:623.5016535433072}"/>
</p:tagLst>
</file>

<file path=ppt/tags/tag43.xml><?xml version="1.0" encoding="utf-8"?>
<p:tagLst xmlns:p="http://schemas.openxmlformats.org/presentationml/2006/main">
  <p:tag name="KSO_WM_DIAGRAM_VIRTUALLY_FRAME" val="{&quot;height&quot;:216.3852755905512,&quot;left&quot;:34.59370078740157,&quot;top&quot;:117.45118110236217,&quot;width&quot;:623.5016535433072}"/>
</p:tagLst>
</file>

<file path=ppt/tags/tag44.xml><?xml version="1.0" encoding="utf-8"?>
<p:tagLst xmlns:p="http://schemas.openxmlformats.org/presentationml/2006/main">
  <p:tag name="KSO_WM_DIAGRAM_VIRTUALLY_FRAME" val="{&quot;height&quot;:216.3852755905512,&quot;left&quot;:34.59370078740157,&quot;top&quot;:117.45118110236217,&quot;width&quot;:623.5016535433072}"/>
</p:tagLst>
</file>

<file path=ppt/tags/tag45.xml><?xml version="1.0" encoding="utf-8"?>
<p:tagLst xmlns:p="http://schemas.openxmlformats.org/presentationml/2006/main">
  <p:tag name="KSO_WM_DIAGRAM_VIRTUALLY_FRAME" val="{&quot;height&quot;:400.7,&quot;left&quot;:19.35,&quot;top&quot;:49.35,&quot;width&quot;:663.45}"/>
</p:tagLst>
</file>

<file path=ppt/tags/tag46.xml><?xml version="1.0" encoding="utf-8"?>
<p:tagLst xmlns:p="http://schemas.openxmlformats.org/presentationml/2006/main">
  <p:tag name="KSO_WM_DIAGRAM_VIRTUALLY_FRAME" val="{&quot;height&quot;:400.7,&quot;left&quot;:19.35,&quot;top&quot;:49.35,&quot;width&quot;:663.45}"/>
</p:tagLst>
</file>

<file path=ppt/tags/tag47.xml><?xml version="1.0" encoding="utf-8"?>
<p:tagLst xmlns:p="http://schemas.openxmlformats.org/presentationml/2006/main">
  <p:tag name="KSO_WM_DIAGRAM_VIRTUALLY_FRAME" val="{&quot;height&quot;:344.9546456692912,&quot;left&quot;:19.35,&quot;top&quot;:71.05,&quot;width&quot;:663.45}"/>
</p:tagLst>
</file>

<file path=ppt/tags/tag48.xml><?xml version="1.0" encoding="utf-8"?>
<p:tagLst xmlns:p="http://schemas.openxmlformats.org/presentationml/2006/main">
  <p:tag name="KSO_WM_DIAGRAM_VIRTUALLY_FRAME" val="{&quot;height&quot;:400.7,&quot;left&quot;:19.35,&quot;top&quot;:49.35,&quot;width&quot;:663.45}"/>
</p:tagLst>
</file>

<file path=ppt/tags/tag49.xml><?xml version="1.0" encoding="utf-8"?>
<p:tagLst xmlns:p="http://schemas.openxmlformats.org/presentationml/2006/main">
  <p:tag name="KSO_WM_DIAGRAM_VIRTUALLY_FRAME" val="{&quot;height&quot;:400.7,&quot;left&quot;:19.35,&quot;top&quot;:49.35,&quot;width&quot;:663.45}"/>
</p:tagLst>
</file>

<file path=ppt/tags/tag5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50.xml><?xml version="1.0" encoding="utf-8"?>
<p:tagLst xmlns:p="http://schemas.openxmlformats.org/presentationml/2006/main">
  <p:tag name="KSO_WM_DIAGRAM_VIRTUALLY_FRAME" val="{&quot;height&quot;:400.7,&quot;left&quot;:19.35,&quot;top&quot;:49.35,&quot;width&quot;:663.45}"/>
</p:tagLst>
</file>

<file path=ppt/tags/tag51.xml><?xml version="1.0" encoding="utf-8"?>
<p:tagLst xmlns:p="http://schemas.openxmlformats.org/presentationml/2006/main">
  <p:tag name="KSO_WM_DIAGRAM_VIRTUALLY_FRAME" val="{&quot;height&quot;:400.7,&quot;left&quot;:19.35,&quot;top&quot;:49.35,&quot;width&quot;:663.45}"/>
</p:tagLst>
</file>

<file path=ppt/tags/tag52.xml><?xml version="1.0" encoding="utf-8"?>
<p:tagLst xmlns:p="http://schemas.openxmlformats.org/presentationml/2006/main">
  <p:tag name="KSO_WM_DIAGRAM_VIRTUALLY_FRAME" val="{&quot;height&quot;:400.7,&quot;left&quot;:19.35,&quot;top&quot;:49.35,&quot;width&quot;:663.45}"/>
</p:tagLst>
</file>

<file path=ppt/tags/tag53.xml><?xml version="1.0" encoding="utf-8"?>
<p:tagLst xmlns:p="http://schemas.openxmlformats.org/presentationml/2006/main">
  <p:tag name="KSO_WM_DIAGRAM_VIRTUALLY_FRAME" val="{&quot;height&quot;:400.7,&quot;left&quot;:19.35,&quot;top&quot;:49.35,&quot;width&quot;:663.45}"/>
</p:tagLst>
</file>

<file path=ppt/tags/tag54.xml><?xml version="1.0" encoding="utf-8"?>
<p:tagLst xmlns:p="http://schemas.openxmlformats.org/presentationml/2006/main">
  <p:tag name="KSO_WM_DIAGRAM_VIRTUALLY_FRAME" val="{&quot;height&quot;:239.162283464567,&quot;left&quot;:48.15433070866142,&quot;top&quot;:117.4511811023622,&quot;width&quot;:567.95}"/>
</p:tagLst>
</file>

<file path=ppt/tags/tag55.xml><?xml version="1.0" encoding="utf-8"?>
<p:tagLst xmlns:p="http://schemas.openxmlformats.org/presentationml/2006/main">
  <p:tag name="KSO_WM_DIAGRAM_VIRTUALLY_FRAME" val="{&quot;height&quot;:239.162283464567,&quot;left&quot;:48.15433070866142,&quot;top&quot;:117.4511811023622,&quot;width&quot;:567.95}"/>
</p:tagLst>
</file>

<file path=ppt/tags/tag56.xml><?xml version="1.0" encoding="utf-8"?>
<p:tagLst xmlns:p="http://schemas.openxmlformats.org/presentationml/2006/main">
  <p:tag name="KSO_WM_DIAGRAM_VIRTUALLY_FRAME" val="{&quot;height&quot;:239.162283464567,&quot;left&quot;:48.15433070866142,&quot;top&quot;:117.4511811023622,&quot;width&quot;:567.95}"/>
</p:tagLst>
</file>

<file path=ppt/tags/tag57.xml><?xml version="1.0" encoding="utf-8"?>
<p:tagLst xmlns:p="http://schemas.openxmlformats.org/presentationml/2006/main">
  <p:tag name="KSO_WM_DIAGRAM_VIRTUALLY_FRAME" val="{&quot;height&quot;:239.162283464567,&quot;left&quot;:48.15433070866142,&quot;top&quot;:117.4511811023622,&quot;width&quot;:567.95}"/>
</p:tagLst>
</file>

<file path=ppt/tags/tag58.xml><?xml version="1.0" encoding="utf-8"?>
<p:tagLst xmlns:p="http://schemas.openxmlformats.org/presentationml/2006/main">
  <p:tag name="KSO_WM_DIAGRAM_VIRTUALLY_FRAME" val="{&quot;height&quot;:239.162283464567,&quot;left&quot;:48.15433070866142,&quot;top&quot;:117.4511811023622,&quot;width&quot;:567.95}"/>
</p:tagLst>
</file>

<file path=ppt/tags/tag59.xml><?xml version="1.0" encoding="utf-8"?>
<p:tagLst xmlns:p="http://schemas.openxmlformats.org/presentationml/2006/main">
  <p:tag name="KSO_WM_DIAGRAM_VIRTUALLY_FRAME" val="{&quot;height&quot;:239.162283464567,&quot;left&quot;:48.15433070866142,&quot;top&quot;:117.4511811023622,&quot;width&quot;:567.95}"/>
</p:tagLst>
</file>

<file path=ppt/tags/tag6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60.xml><?xml version="1.0" encoding="utf-8"?>
<p:tagLst xmlns:p="http://schemas.openxmlformats.org/presentationml/2006/main">
  <p:tag name="TABLE_ENDDRAG_ORIGIN_RECT" val="578*350"/>
  <p:tag name="TABLE_ENDDRAG_RECT" val="42*48*578*350"/>
</p:tagLst>
</file>

<file path=ppt/tags/tag61.xml><?xml version="1.0" encoding="utf-8"?>
<p:tagLst xmlns:p="http://schemas.openxmlformats.org/presentationml/2006/main">
  <p:tag name="ISPRING_PRESENTATION_TITLE" val="毕业论文答辩PPT.p"/>
</p:tagLst>
</file>

<file path=ppt/tags/tag7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8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ags/tag9.xml><?xml version="1.0" encoding="utf-8"?>
<p:tagLst xmlns:p="http://schemas.openxmlformats.org/presentationml/2006/main">
  <p:tag name="KSO_WM_DIAGRAM_VIRTUALLY_FRAME" val="{&quot;height&quot;:220.18866141732283,&quot;left&quot;:346.61889763779527,&quot;top&quot;:106.44874015748033,&quot;width&quot;:216.23401574803148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2975</Words>
  <Application>WPS 演示</Application>
  <PresentationFormat>全屏显示(16:9)</PresentationFormat>
  <Paragraphs>203</Paragraphs>
  <Slides>19</Slides>
  <Notes>18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方正姚体</vt:lpstr>
      <vt:lpstr>MiSans</vt:lpstr>
      <vt:lpstr>MiSans Semibold</vt:lpstr>
      <vt:lpstr>Times New Roman</vt:lpstr>
      <vt:lpstr>Calibri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毕业论文答辩PPT.p</dc:title>
  <dc:creator/>
  <cp:lastModifiedBy>懒羊羊大王</cp:lastModifiedBy>
  <cp:revision>14</cp:revision>
  <dcterms:created xsi:type="dcterms:W3CDTF">2022-12-17T06:45:00Z</dcterms:created>
  <dcterms:modified xsi:type="dcterms:W3CDTF">2025-11-22T08:42:37Z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7AAAB01977B34E3EB33FD25F6396DC17_13</vt:lpwstr>
  </property>
  <property fmtid="{D5CDD505-2E9C-101B-9397-08002B2CF9AE}" pid="3" name="KSOProductBuildVer">
    <vt:lpwstr>2052-12.1.0.23542</vt:lpwstr>
  </property>
</Properties>
</file>

<file path=docProps/thumbnail.jpeg>
</file>